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A69544-4BD3-A509-8A5D-A3F92459ED53}" name="Bethan James" initials="BJ" userId="S::Bethan.James@royalmint.com::6eb5e409-acee-4c58-b763-cf246f4cc42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481"/>
    <a:srgbClr val="5E5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0DC777-3FF3-41CE-BCCC-0F36538C81B2}" v="5" dt="2022-06-08T11:50:30.6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46" d="100"/>
          <a:sy n="46" d="100"/>
        </p:scale>
        <p:origin x="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52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18C98-2622-E9BE-9330-4C96AA27B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DEED3-6C2F-389C-8794-BBB46A4AC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F9BF6-F856-8F1A-459E-6FC9CF5F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F26F-D5D4-4C9A-A5C3-3E32B702755F}" type="datetimeFigureOut">
              <a:rPr lang="en-GB" smtClean="0"/>
              <a:t>29/07/2022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40747-1E4D-CE0C-3E40-ABF95D01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A04D6-A6D6-5E5A-DE74-A6C8E4ECE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EF39-1812-4D58-BB3C-7E913AE3B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699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1AAE1-B7A1-A082-8B15-1AACD927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A446B0-B163-687A-9DA2-25EBFD0DF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51034-AE82-A0BF-9EA3-9637B9350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F26F-D5D4-4C9A-A5C3-3E32B702755F}" type="datetimeFigureOut">
              <a:rPr lang="en-GB" smtClean="0"/>
              <a:t>29/07/2022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4A06A-D5CA-6FD9-6B46-02142794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B97DF-D5E2-EBEC-6050-C9FB59E26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EF39-1812-4D58-BB3C-7E913AE3B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32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61D4DA-F0A1-9840-5D34-0E80349B4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04204D-9E1D-EE27-E3D5-50E4D66A5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C30AA-1CD4-7E78-1862-EC8CDC2A9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F26F-D5D4-4C9A-A5C3-3E32B702755F}" type="datetimeFigureOut">
              <a:rPr lang="en-GB" smtClean="0"/>
              <a:t>29/07/2022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B4002-EDE6-0468-DE0E-8F813E8E0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7AAEA-5EE7-8000-A727-B4997782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EF39-1812-4D58-BB3C-7E913AE3B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48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9F2F4-61C0-C2F2-738A-8609758AE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74C97-A1E1-65C9-EA3B-C25FFF583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DCD40-B55B-7515-0A95-01C2740C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F26F-D5D4-4C9A-A5C3-3E32B702755F}" type="datetimeFigureOut">
              <a:rPr lang="en-GB" smtClean="0"/>
              <a:t>29/07/2022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E00F7-A110-FEF1-E061-C9340D00F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610E6-7C74-4368-81DD-268A505D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EF39-1812-4D58-BB3C-7E913AE3B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3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E648A-24FC-1DDD-21B5-D2BF53229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FA18B-B071-2342-F055-2F0E57763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EEE06-D9AC-3FEF-BECD-D1DD0F2C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F26F-D5D4-4C9A-A5C3-3E32B702755F}" type="datetimeFigureOut">
              <a:rPr lang="en-GB" smtClean="0"/>
              <a:t>29/07/2022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14B7F-B4E1-8EE5-3402-B5D4E1666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5DFCD-9C8D-5082-C37F-719AAFEA8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EF39-1812-4D58-BB3C-7E913AE3B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87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044F0-0BB9-9D15-3EAE-D1FA1153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A5593-15F3-361A-C71F-F5B3E910FD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E33332-32F3-9C38-246D-46E0E7918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96465-E873-53ED-C1B6-B96E43A59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F26F-D5D4-4C9A-A5C3-3E32B702755F}" type="datetimeFigureOut">
              <a:rPr lang="en-GB" smtClean="0"/>
              <a:t>29/07/2022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5F22F-A6F4-C489-55AC-336E73ACA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10301-AD53-8BB6-904F-E3130708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EF39-1812-4D58-BB3C-7E913AE3B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99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4718E-0160-0616-ED4D-65B032D48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A1B44-677F-C6F2-964B-D69B57C60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818A7-29FB-7C72-81DE-D6113EEF8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A2AA27-53CA-55DA-8E1B-9FA06CD92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8A63CF-4FCC-3722-9F5C-B2E1609B8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4E671C-4646-211A-79E7-CED156B4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F26F-D5D4-4C9A-A5C3-3E32B702755F}" type="datetimeFigureOut">
              <a:rPr lang="en-GB" smtClean="0"/>
              <a:t>29/07/2022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E686CB-07A8-8D0D-F2FF-017E68F1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49CBC-AF6C-0DCF-9A82-C9B21F1FD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EF39-1812-4D58-BB3C-7E913AE3B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89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7FC35-695B-12A3-C5E8-E850F2972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DDB823-247B-72B6-E473-DC9F9367E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F26F-D5D4-4C9A-A5C3-3E32B702755F}" type="datetimeFigureOut">
              <a:rPr lang="en-GB" smtClean="0"/>
              <a:t>29/07/2022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2841E3-B62F-075A-A95F-4DFC8D87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889BE-2199-DA51-1D62-23F139B2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EF39-1812-4D58-BB3C-7E913AE3B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40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F06370-CC67-D997-0452-A29C6BE69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F26F-D5D4-4C9A-A5C3-3E32B702755F}" type="datetimeFigureOut">
              <a:rPr lang="en-GB" smtClean="0"/>
              <a:t>29/07/2022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C4E25B-BD05-C045-6CB8-FB814B5A9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682A4-5208-7255-8D4A-FB7FDFE9F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EF39-1812-4D58-BB3C-7E913AE3B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25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0897F-4AE3-1335-15FE-69F1A30E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857F6-B823-AD1C-866C-F7B90F9F6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8FFD4-39F1-2AF7-CC4D-E2BC9211C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588ED-432B-14EA-4831-2BE9A78B1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F26F-D5D4-4C9A-A5C3-3E32B702755F}" type="datetimeFigureOut">
              <a:rPr lang="en-GB" smtClean="0"/>
              <a:t>29/07/2022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4695B-BA3F-7B58-1353-DC63ABEE2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FD814-4593-3C76-A5E2-97D653A18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EF39-1812-4D58-BB3C-7E913AE3B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7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35F0-907C-87E4-5128-766E640C7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169ECF-F9AD-546B-4470-8132A4285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47B797-BF1C-E12C-0B95-D61EB3E4A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8917D-AB45-C34A-DE59-815D5A877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F26F-D5D4-4C9A-A5C3-3E32B702755F}" type="datetimeFigureOut">
              <a:rPr lang="en-GB" smtClean="0"/>
              <a:t>29/07/2022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B4524-FE89-4F7B-858B-A19A88960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CE7FE-432B-58D6-A0A2-62A34B25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EF39-1812-4D58-BB3C-7E913AE3B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98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F5CB9-6980-201F-654B-D08314ED7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06FD5-0B45-7593-D9AD-38ACA6278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F634F-9C59-1739-74E0-00CAF2BC21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7F26F-D5D4-4C9A-A5C3-3E32B702755F}" type="datetimeFigureOut">
              <a:rPr lang="en-GB" smtClean="0"/>
              <a:t>29/07/2022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30FF6-0B71-7308-4314-6E577A3DC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0881A-DC06-512B-C698-1A24A059C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8EF39-1812-4D58-BB3C-7E913AE3B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6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43978E1-CFC3-8A53-31CF-CC016FD019D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810" y="296388"/>
            <a:ext cx="1914719" cy="10924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0120" y="1984076"/>
            <a:ext cx="7884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5A5481"/>
                </a:solidFill>
                <a:latin typeface="Gill Sans MT" panose="020B0502020104020203" pitchFamily="34" charset="0"/>
              </a:rPr>
              <a:t>St George and the Dragon</a:t>
            </a:r>
          </a:p>
          <a:p>
            <a:r>
              <a:rPr lang="en-GB" sz="5400" dirty="0" smtClean="0">
                <a:solidFill>
                  <a:srgbClr val="5A5481"/>
                </a:solidFill>
                <a:latin typeface="Gill Sans MT" panose="020B0502020104020203" pitchFamily="34" charset="0"/>
              </a:rPr>
              <a:t>can be found everywhere!</a:t>
            </a:r>
            <a:endParaRPr lang="en-GB" sz="5400" dirty="0">
              <a:solidFill>
                <a:srgbClr val="5A548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37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43978E1-CFC3-8A53-31CF-CC016FD019D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810" y="296388"/>
            <a:ext cx="1914719" cy="10924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60625" y="5764045"/>
            <a:ext cx="7884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Sovereign of George </a:t>
            </a:r>
            <a:r>
              <a:rPr lang="en-GB" sz="2800" b="1" dirty="0" smtClean="0">
                <a:latin typeface="Gill Sans MT" panose="020B0502020104020203" pitchFamily="34" charset="0"/>
              </a:rPr>
              <a:t>III</a:t>
            </a:r>
            <a:r>
              <a:rPr lang="en-GB" sz="2800" b="1" dirty="0">
                <a:latin typeface="Gill Sans MT" panose="020B0502020104020203" pitchFamily="34" charset="0"/>
              </a:rPr>
              <a:t> </a:t>
            </a:r>
            <a:r>
              <a:rPr lang="en-GB" sz="2800" b="1" dirty="0" smtClean="0">
                <a:latin typeface="Gill Sans MT" panose="020B0502020104020203" pitchFamily="34" charset="0"/>
              </a:rPr>
              <a:t>from 1817</a:t>
            </a:r>
            <a:endParaRPr lang="en-GB" sz="2800" b="1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3398"/>
          <a:stretch/>
        </p:blipFill>
        <p:spPr>
          <a:xfrm>
            <a:off x="1207282" y="1388854"/>
            <a:ext cx="9197482" cy="42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1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43978E1-CFC3-8A53-31CF-CC016FD019D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728" y="296388"/>
            <a:ext cx="1828800" cy="10434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71890" y="5771071"/>
            <a:ext cx="7884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George noble of Henry </a:t>
            </a:r>
            <a:r>
              <a:rPr lang="en-GB" sz="2800" b="1" dirty="0" smtClean="0">
                <a:latin typeface="Gill Sans MT" panose="020B0502020104020203" pitchFamily="34" charset="0"/>
              </a:rPr>
              <a:t>VIII  1526 </a:t>
            </a:r>
            <a:r>
              <a:rPr lang="en-GB" sz="2800" b="1" dirty="0">
                <a:latin typeface="Gill Sans MT" panose="020B0502020104020203" pitchFamily="34" charset="0"/>
              </a:rPr>
              <a:t>to 1544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56" y="1339832"/>
            <a:ext cx="8818972" cy="431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9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43978E1-CFC3-8A53-31CF-CC016FD019D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48" y="296387"/>
            <a:ext cx="2550981" cy="14554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2099" y="6003984"/>
            <a:ext cx="7867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Gill Sans MT" panose="020B0502020104020203" pitchFamily="34" charset="0"/>
              </a:rPr>
              <a:t>George </a:t>
            </a:r>
            <a:r>
              <a:rPr lang="en-GB" sz="2800" dirty="0">
                <a:latin typeface="Gill Sans MT" panose="020B0502020104020203" pitchFamily="34" charset="0"/>
              </a:rPr>
              <a:t>V Silver Jubilee crown (1935) by Royal </a:t>
            </a:r>
            <a:r>
              <a:rPr lang="en-GB" sz="2800" dirty="0" smtClean="0">
                <a:latin typeface="Gill Sans MT" panose="020B0502020104020203" pitchFamily="34" charset="0"/>
              </a:rPr>
              <a:t>Mint</a:t>
            </a:r>
            <a:endParaRPr lang="en-GB" sz="2800" dirty="0">
              <a:solidFill>
                <a:srgbClr val="5A5481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305" y="1751880"/>
            <a:ext cx="7989085" cy="395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4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43978E1-CFC3-8A53-31CF-CC016FD019D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48" y="296387"/>
            <a:ext cx="2550981" cy="1455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4976" y="5858591"/>
            <a:ext cx="2320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Gill Sans MT" panose="020B0502020104020203" pitchFamily="34" charset="0"/>
              </a:rPr>
              <a:t>Conch shell</a:t>
            </a:r>
            <a:endParaRPr lang="en-GB" sz="2800" dirty="0">
              <a:solidFill>
                <a:srgbClr val="5A5481"/>
              </a:solidFill>
              <a:latin typeface="Gill Sans MT" panose="020B0502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6225" r="8444" b="4785"/>
          <a:stretch/>
        </p:blipFill>
        <p:spPr>
          <a:xfrm>
            <a:off x="3148902" y="1205949"/>
            <a:ext cx="5652654" cy="454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3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43978E1-CFC3-8A53-31CF-CC016FD019D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48" y="296387"/>
            <a:ext cx="2550981" cy="1455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5169" y="5707001"/>
            <a:ext cx="10774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Gill Sans MT" panose="020B0502020104020203" pitchFamily="34" charset="0"/>
              </a:rPr>
              <a:t>Stained </a:t>
            </a:r>
            <a:r>
              <a:rPr lang="en-GB" sz="2800" dirty="0">
                <a:latin typeface="Gill Sans MT" panose="020B0502020104020203" pitchFamily="34" charset="0"/>
              </a:rPr>
              <a:t>glass window showing St George in a church in </a:t>
            </a:r>
            <a:r>
              <a:rPr lang="en-GB" sz="2800" dirty="0" smtClean="0">
                <a:latin typeface="Gill Sans MT" panose="020B0502020104020203" pitchFamily="34" charset="0"/>
              </a:rPr>
              <a:t>Hattingen </a:t>
            </a:r>
          </a:p>
          <a:p>
            <a:r>
              <a:rPr lang="en-GB" sz="2800" dirty="0" smtClean="0">
                <a:latin typeface="Gill Sans MT" panose="020B0502020104020203" pitchFamily="34" charset="0"/>
              </a:rPr>
              <a:t>Photo credit </a:t>
            </a:r>
            <a:r>
              <a:rPr lang="en-GB" sz="2800" dirty="0" err="1" smtClean="0">
                <a:latin typeface="Gill Sans MT" panose="020B0502020104020203" pitchFamily="34" charset="0"/>
              </a:rPr>
              <a:t>Shutterstock_Jule</a:t>
            </a:r>
            <a:r>
              <a:rPr lang="en-GB" sz="2800" dirty="0" smtClean="0">
                <a:latin typeface="Gill Sans MT" panose="020B0502020104020203" pitchFamily="34" charset="0"/>
              </a:rPr>
              <a:t> Berlin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46" y="670874"/>
            <a:ext cx="5063836" cy="503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43978E1-CFC3-8A53-31CF-CC016FD019D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48" y="296387"/>
            <a:ext cx="2550981" cy="1455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7699" y="5353317"/>
            <a:ext cx="9575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Gill Sans MT" panose="020B0502020104020203" pitchFamily="34" charset="0"/>
              </a:rPr>
              <a:t>Raphael, detail of Saint George and the Dragon, 1506. </a:t>
            </a:r>
            <a:r>
              <a:rPr lang="en-GB" sz="2800" dirty="0" smtClean="0">
                <a:latin typeface="Gill Sans MT" panose="020B0502020104020203" pitchFamily="34" charset="0"/>
              </a:rPr>
              <a:t>National </a:t>
            </a:r>
            <a:r>
              <a:rPr lang="en-GB" sz="2800" dirty="0">
                <a:latin typeface="Gill Sans MT" panose="020B0502020104020203" pitchFamily="34" charset="0"/>
              </a:rPr>
              <a:t>Gallery of Art, Washington D.C</a:t>
            </a:r>
            <a:r>
              <a:rPr lang="en-GB" sz="2800" dirty="0" smtClean="0">
                <a:latin typeface="Gill Sans MT" panose="020B0502020104020203" pitchFamily="34" charset="0"/>
              </a:rPr>
              <a:t>. Wikimedia commons.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45" y="604533"/>
            <a:ext cx="6120384" cy="474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43978E1-CFC3-8A53-31CF-CC016FD019D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48" y="296387"/>
            <a:ext cx="2550981" cy="1455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3027" y="5465461"/>
            <a:ext cx="10679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Gill Sans MT" panose="020B0502020104020203" pitchFamily="34" charset="0"/>
              </a:rPr>
              <a:t>St George and the Dragon bronze statue at the entrance to the State Library of Victoria in Melbourne, Australia</a:t>
            </a:r>
            <a:r>
              <a:rPr lang="en-GB" sz="2800" dirty="0" smtClean="0">
                <a:latin typeface="Gill Sans MT" panose="020B0502020104020203" pitchFamily="34" charset="0"/>
              </a:rPr>
              <a:t>. </a:t>
            </a:r>
            <a:r>
              <a:rPr lang="en-GB" sz="2800" dirty="0" err="1">
                <a:latin typeface="Gill Sans MT" panose="020B0502020104020203" pitchFamily="34" charset="0"/>
              </a:rPr>
              <a:t>Shutterstock</a:t>
            </a:r>
            <a:r>
              <a:rPr lang="en-GB" sz="2800" dirty="0">
                <a:latin typeface="Gill Sans MT" panose="020B0502020104020203" pitchFamily="34" charset="0"/>
              </a:rPr>
              <a:t>: David L </a:t>
            </a:r>
            <a:r>
              <a:rPr lang="en-GB" sz="2800" dirty="0" smtClean="0">
                <a:latin typeface="Gill Sans MT" panose="020B0502020104020203" pitchFamily="34" charset="0"/>
              </a:rPr>
              <a:t>Young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171" y="984901"/>
            <a:ext cx="420624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42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43978E1-CFC3-8A53-31CF-CC016FD019D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810" y="296388"/>
            <a:ext cx="1914719" cy="10924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94627" y="2337759"/>
            <a:ext cx="7884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5A5481"/>
                </a:solidFill>
              </a:rPr>
              <a:t>Where else can you find </a:t>
            </a:r>
          </a:p>
          <a:p>
            <a:pPr algn="ctr"/>
            <a:r>
              <a:rPr lang="en-GB" sz="5400" dirty="0" smtClean="0">
                <a:solidFill>
                  <a:srgbClr val="5A5481"/>
                </a:solidFill>
              </a:rPr>
              <a:t>St George and the dragon?</a:t>
            </a:r>
            <a:endParaRPr lang="en-GB" sz="5400" dirty="0">
              <a:solidFill>
                <a:srgbClr val="5A54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8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112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 James</dc:creator>
  <cp:lastModifiedBy>Susan Sandford</cp:lastModifiedBy>
  <cp:revision>50</cp:revision>
  <dcterms:created xsi:type="dcterms:W3CDTF">2022-06-06T11:02:28Z</dcterms:created>
  <dcterms:modified xsi:type="dcterms:W3CDTF">2022-07-29T11:26:13Z</dcterms:modified>
</cp:coreProperties>
</file>