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69544-4BD3-A509-8A5D-A3F92459ED53}" name="Bethan James" initials="BJ" userId="S::Bethan.James@royalmint.com::6eb5e409-acee-4c58-b763-cf246f4cc4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481"/>
    <a:srgbClr val="5E59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DC777-3FF3-41CE-BCCC-0F36538C81B2}" v="5" dt="2022-06-08T11:50:30.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69" d="100"/>
          <a:sy n="69" d="100"/>
        </p:scale>
        <p:origin x="4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8C98-2622-E9BE-9330-4C96AA27B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3DEED3-6C2F-389C-8794-BBB46A4AC2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AF9BF6-F856-8F1A-459E-6FC9CF5FDD84}"/>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5" name="Footer Placeholder 4">
            <a:extLst>
              <a:ext uri="{FF2B5EF4-FFF2-40B4-BE49-F238E27FC236}">
                <a16:creationId xmlns:a16="http://schemas.microsoft.com/office/drawing/2014/main" id="{36A40747-1E4D-CE0C-3E40-ABF95D01E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A04D6-A6D6-5E5A-DE74-A6C8E4ECE2AC}"/>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249269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AAE1-B7A1-A082-8B15-1AACD9277C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A446B0-B163-687A-9DA2-25EBFD0DF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D51034-AE82-A0BF-9EA3-9637B9350CE4}"/>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5" name="Footer Placeholder 4">
            <a:extLst>
              <a:ext uri="{FF2B5EF4-FFF2-40B4-BE49-F238E27FC236}">
                <a16:creationId xmlns:a16="http://schemas.microsoft.com/office/drawing/2014/main" id="{2264A06A-D5CA-6FD9-6B46-02142794F0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FB97DF-D5E2-EBEC-6050-C9FB59E264F9}"/>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229332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61D4DA-F0A1-9840-5D34-0E80349B4D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04204D-9E1D-EE27-E3D5-50E4D66A52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4C30AA-1CD4-7E78-1862-EC8CDC2A91AC}"/>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5" name="Footer Placeholder 4">
            <a:extLst>
              <a:ext uri="{FF2B5EF4-FFF2-40B4-BE49-F238E27FC236}">
                <a16:creationId xmlns:a16="http://schemas.microsoft.com/office/drawing/2014/main" id="{EE7B4002-EDE6-0468-DE0E-8F813E8E0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07AAEA-5EE7-8000-A727-B49977821D40}"/>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154448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F2F4-61C0-C2F2-738A-8609758AE2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474C97-A1E1-65C9-EA3B-C25FFF583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DCD40-B55B-7515-0A95-01C2740C95C1}"/>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5" name="Footer Placeholder 4">
            <a:extLst>
              <a:ext uri="{FF2B5EF4-FFF2-40B4-BE49-F238E27FC236}">
                <a16:creationId xmlns:a16="http://schemas.microsoft.com/office/drawing/2014/main" id="{8B9E00F7-A110-FEF1-E061-C9340D00F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610E6-7C74-4368-81DD-268A505DCF3A}"/>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23133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648A-24FC-1DDD-21B5-D2BF53229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CFA18B-B071-2342-F055-2F0E57763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7EEE06-D9AC-3FEF-BECD-D1DD0F2CFEA9}"/>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5" name="Footer Placeholder 4">
            <a:extLst>
              <a:ext uri="{FF2B5EF4-FFF2-40B4-BE49-F238E27FC236}">
                <a16:creationId xmlns:a16="http://schemas.microsoft.com/office/drawing/2014/main" id="{D6014B7F-B4E1-8EE5-3402-B5D4E16661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25DFCD-9C8D-5082-C37F-719AAFEA8935}"/>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352087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44F0-0BB9-9D15-3EAE-D1FA1153DC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A5593-15F3-361A-C71F-F5B3E910F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E33332-32F3-9C38-246D-46E0E7918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896465-E873-53ED-C1B6-B96E43A59271}"/>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6" name="Footer Placeholder 5">
            <a:extLst>
              <a:ext uri="{FF2B5EF4-FFF2-40B4-BE49-F238E27FC236}">
                <a16:creationId xmlns:a16="http://schemas.microsoft.com/office/drawing/2014/main" id="{9A55F22F-A6F4-C489-55AC-336E73ACA4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D10301-AD53-8BB6-904F-E3130708BFE6}"/>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417199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718E-0160-0616-ED4D-65B032D486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9A1B44-677F-C6F2-964B-D69B57C60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818A7-29FB-7C72-81DE-D6113EEF89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A2AA27-53CA-55DA-8E1B-9FA06CD92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A63CF-4FCC-3722-9F5C-B2E1609B8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4E671C-4646-211A-79E7-CED156B4CB20}"/>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8" name="Footer Placeholder 7">
            <a:extLst>
              <a:ext uri="{FF2B5EF4-FFF2-40B4-BE49-F238E27FC236}">
                <a16:creationId xmlns:a16="http://schemas.microsoft.com/office/drawing/2014/main" id="{50E686CB-07A8-8D0D-F2FF-017E68F17B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F49CBC-AF6C-0DCF-9A82-C9B21F1FD8B5}"/>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77989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FC35-695B-12A3-C5E8-E850F29722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DDB823-247B-72B6-E473-DC9F9367EDA9}"/>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4" name="Footer Placeholder 3">
            <a:extLst>
              <a:ext uri="{FF2B5EF4-FFF2-40B4-BE49-F238E27FC236}">
                <a16:creationId xmlns:a16="http://schemas.microsoft.com/office/drawing/2014/main" id="{1F2841E3-B62F-075A-A95F-4DFC8D873C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3889BE-2199-DA51-1D62-23F139B2F3DB}"/>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169040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06370-CC67-D997-0452-A29C6BE695F9}"/>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3" name="Footer Placeholder 2">
            <a:extLst>
              <a:ext uri="{FF2B5EF4-FFF2-40B4-BE49-F238E27FC236}">
                <a16:creationId xmlns:a16="http://schemas.microsoft.com/office/drawing/2014/main" id="{EFC4E25B-BD05-C045-6CB8-FB814B5A97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6682A4-5208-7255-8D4A-FB7FDFE9F795}"/>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50425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897F-4AE3-1335-15FE-69F1A30E2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3857F6-B823-AD1C-866C-F7B90F9F69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B8FFD4-39F1-2AF7-CC4D-E2BC9211C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588ED-432B-14EA-4831-2BE9A78B1DEB}"/>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6" name="Footer Placeholder 5">
            <a:extLst>
              <a:ext uri="{FF2B5EF4-FFF2-40B4-BE49-F238E27FC236}">
                <a16:creationId xmlns:a16="http://schemas.microsoft.com/office/drawing/2014/main" id="{4474695B-BA3F-7B58-1353-DC63ABEE27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AFD814-4593-3C76-A5E2-97D653A1836D}"/>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25417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35F0-907C-87E4-5128-766E640C7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169ECF-F9AD-546B-4470-8132A4285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47B797-BF1C-E12C-0B95-D61EB3E4A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8917D-AB45-C34A-DE59-815D5A877829}"/>
              </a:ext>
            </a:extLst>
          </p:cNvPr>
          <p:cNvSpPr>
            <a:spLocks noGrp="1"/>
          </p:cNvSpPr>
          <p:nvPr>
            <p:ph type="dt" sz="half" idx="10"/>
          </p:nvPr>
        </p:nvSpPr>
        <p:spPr/>
        <p:txBody>
          <a:bodyPr/>
          <a:lstStyle/>
          <a:p>
            <a:fld id="{9987F26F-D5D4-4C9A-A5C3-3E32B702755F}" type="datetimeFigureOut">
              <a:rPr lang="en-GB" smtClean="0"/>
              <a:t>08/09/2022</a:t>
            </a:fld>
            <a:endParaRPr lang="en-GB"/>
          </a:p>
        </p:txBody>
      </p:sp>
      <p:sp>
        <p:nvSpPr>
          <p:cNvPr id="6" name="Footer Placeholder 5">
            <a:extLst>
              <a:ext uri="{FF2B5EF4-FFF2-40B4-BE49-F238E27FC236}">
                <a16:creationId xmlns:a16="http://schemas.microsoft.com/office/drawing/2014/main" id="{CF0B4524-FE89-4F7B-858B-A19A889608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7CE7FE-432B-58D6-A0A2-62A34B251596}"/>
              </a:ext>
            </a:extLst>
          </p:cNvPr>
          <p:cNvSpPr>
            <a:spLocks noGrp="1"/>
          </p:cNvSpPr>
          <p:nvPr>
            <p:ph type="sldNum" sz="quarter" idx="12"/>
          </p:nvPr>
        </p:nvSpPr>
        <p:spPr/>
        <p:txBody>
          <a:bodyPr/>
          <a:lstStyle/>
          <a:p>
            <a:fld id="{CB28EF39-1812-4D58-BB3C-7E913AE3B710}" type="slidenum">
              <a:rPr lang="en-GB" smtClean="0"/>
              <a:t>‹#›</a:t>
            </a:fld>
            <a:endParaRPr lang="en-GB"/>
          </a:p>
        </p:txBody>
      </p:sp>
    </p:spTree>
    <p:extLst>
      <p:ext uri="{BB962C8B-B14F-4D97-AF65-F5344CB8AC3E}">
        <p14:creationId xmlns:p14="http://schemas.microsoft.com/office/powerpoint/2010/main" val="339598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5CB9-6980-201F-654B-D08314ED7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C06FD5-0B45-7593-D9AD-38ACA6278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F634F-9C59-1739-74E0-00CAF2BC21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7F26F-D5D4-4C9A-A5C3-3E32B702755F}" type="datetimeFigureOut">
              <a:rPr lang="en-GB" smtClean="0"/>
              <a:t>08/09/2022</a:t>
            </a:fld>
            <a:endParaRPr lang="en-GB"/>
          </a:p>
        </p:txBody>
      </p:sp>
      <p:sp>
        <p:nvSpPr>
          <p:cNvPr id="5" name="Footer Placeholder 4">
            <a:extLst>
              <a:ext uri="{FF2B5EF4-FFF2-40B4-BE49-F238E27FC236}">
                <a16:creationId xmlns:a16="http://schemas.microsoft.com/office/drawing/2014/main" id="{BA130FF6-0B71-7308-4314-6E577A3DCB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90881A-DC06-512B-C698-1A24A059C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8EF39-1812-4D58-BB3C-7E913AE3B710}" type="slidenum">
              <a:rPr lang="en-GB" smtClean="0"/>
              <a:t>‹#›</a:t>
            </a:fld>
            <a:endParaRPr lang="en-GB"/>
          </a:p>
        </p:txBody>
      </p:sp>
    </p:spTree>
    <p:extLst>
      <p:ext uri="{BB962C8B-B14F-4D97-AF65-F5344CB8AC3E}">
        <p14:creationId xmlns:p14="http://schemas.microsoft.com/office/powerpoint/2010/main" val="3551669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0298" y="296388"/>
            <a:ext cx="7763775" cy="830997"/>
          </a:xfrm>
          <a:prstGeom prst="rect">
            <a:avLst/>
          </a:prstGeom>
          <a:noFill/>
        </p:spPr>
        <p:txBody>
          <a:bodyPr wrap="square" rtlCol="0">
            <a:spAutoFit/>
          </a:bodyPr>
          <a:lstStyle/>
          <a:p>
            <a:pPr algn="ctr"/>
            <a:r>
              <a:rPr lang="en-GB" sz="4800" dirty="0" smtClean="0">
                <a:solidFill>
                  <a:srgbClr val="5A5481"/>
                </a:solidFill>
                <a:latin typeface="Gill Sans MT" panose="020B0502020104020203" pitchFamily="34" charset="0"/>
              </a:rPr>
              <a:t>Designing the fifty pence piece</a:t>
            </a:r>
            <a:endParaRPr lang="en-GB" sz="4800" dirty="0">
              <a:solidFill>
                <a:srgbClr val="5A5481"/>
              </a:solidFill>
              <a:latin typeface="Gill Sans MT" panose="020B05020201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444752"/>
            <a:ext cx="12192000" cy="5413248"/>
          </a:xfrm>
          <a:prstGeom prst="rect">
            <a:avLst/>
          </a:prstGeom>
        </p:spPr>
      </p:pic>
      <p:sp>
        <p:nvSpPr>
          <p:cNvPr id="6" name="TextBox 5"/>
          <p:cNvSpPr txBox="1"/>
          <p:nvPr/>
        </p:nvSpPr>
        <p:spPr>
          <a:xfrm>
            <a:off x="1570180" y="3744123"/>
            <a:ext cx="8850529" cy="954107"/>
          </a:xfrm>
          <a:prstGeom prst="rect">
            <a:avLst/>
          </a:prstGeom>
          <a:solidFill>
            <a:schemeClr val="bg2">
              <a:lumMod val="90000"/>
            </a:schemeClr>
          </a:solidFill>
        </p:spPr>
        <p:txBody>
          <a:bodyPr wrap="square" rtlCol="0">
            <a:spAutoFit/>
          </a:bodyPr>
          <a:lstStyle/>
          <a:p>
            <a:pPr algn="ctr"/>
            <a:r>
              <a:rPr lang="en-GB" sz="2800" dirty="0" smtClean="0">
                <a:solidFill>
                  <a:srgbClr val="5A5481"/>
                </a:solidFill>
                <a:latin typeface="Gill Sans MT" panose="020B0502020104020203" pitchFamily="34" charset="0"/>
              </a:rPr>
              <a:t>Size, shape and weight are very important in coin design and it is important to get them right so coins are easy to use.</a:t>
            </a:r>
            <a:endParaRPr lang="en-GB" sz="2800" dirty="0">
              <a:solidFill>
                <a:srgbClr val="5A5481"/>
              </a:solidFill>
              <a:latin typeface="Gill Sans MT" panose="020B0502020104020203" pitchFamily="34" charset="0"/>
            </a:endParaRPr>
          </a:p>
        </p:txBody>
      </p:sp>
      <p:pic>
        <p:nvPicPr>
          <p:cNvPr id="7" name="Picture 6" descr="Text&#10;&#10;Description automatically generated">
            <a:extLst>
              <a:ext uri="{FF2B5EF4-FFF2-40B4-BE49-F238E27FC236}">
                <a16:creationId xmlns:a16="http://schemas.microsoft.com/office/drawing/2014/main" id="{643978E1-CFC3-8A53-31CF-CC016FD019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87810" y="296388"/>
            <a:ext cx="1914719" cy="1092466"/>
          </a:xfrm>
          <a:prstGeom prst="rect">
            <a:avLst/>
          </a:prstGeom>
        </p:spPr>
      </p:pic>
    </p:spTree>
    <p:extLst>
      <p:ext uri="{BB962C8B-B14F-4D97-AF65-F5344CB8AC3E}">
        <p14:creationId xmlns:p14="http://schemas.microsoft.com/office/powerpoint/2010/main" val="332037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43978E1-CFC3-8A53-31CF-CC016FD019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87810" y="296388"/>
            <a:ext cx="1914719" cy="1092466"/>
          </a:xfrm>
          <a:prstGeom prst="rect">
            <a:avLst/>
          </a:prstGeom>
        </p:spPr>
      </p:pic>
      <p:sp>
        <p:nvSpPr>
          <p:cNvPr id="3" name="TextBox 2"/>
          <p:cNvSpPr txBox="1"/>
          <p:nvPr/>
        </p:nvSpPr>
        <p:spPr>
          <a:xfrm>
            <a:off x="4571999" y="2122099"/>
            <a:ext cx="6521571" cy="3139321"/>
          </a:xfrm>
          <a:prstGeom prst="rect">
            <a:avLst/>
          </a:prstGeom>
          <a:noFill/>
        </p:spPr>
        <p:txBody>
          <a:bodyPr wrap="square" rtlCol="0">
            <a:spAutoFit/>
          </a:bodyPr>
          <a:lstStyle/>
          <a:p>
            <a:r>
              <a:rPr lang="en-GB" dirty="0" smtClean="0">
                <a:solidFill>
                  <a:srgbClr val="5A5481"/>
                </a:solidFill>
                <a:latin typeface="Gill Sans MT" panose="020B0502020104020203" pitchFamily="34" charset="0"/>
              </a:rPr>
              <a:t>When designing the new fifty pence piece in the 1960s engineers needed to make sure the coin would:</a:t>
            </a:r>
          </a:p>
          <a:p>
            <a:endParaRPr lang="en-GB" dirty="0">
              <a:solidFill>
                <a:srgbClr val="5A5481"/>
              </a:solidFill>
              <a:latin typeface="Gill Sans MT" panose="020B0502020104020203" pitchFamily="34" charset="0"/>
            </a:endParaRPr>
          </a:p>
          <a:p>
            <a:pPr marL="285750" indent="-285750">
              <a:buFont typeface="Arial" panose="020B0604020202020204" pitchFamily="34" charset="0"/>
              <a:buChar char="•"/>
            </a:pPr>
            <a:r>
              <a:rPr lang="en-GB" dirty="0" smtClean="0">
                <a:solidFill>
                  <a:srgbClr val="5A5481"/>
                </a:solidFill>
                <a:latin typeface="Gill Sans MT" panose="020B0502020104020203" pitchFamily="34" charset="0"/>
              </a:rPr>
              <a:t>Roll in vending machines – must be a consistent width</a:t>
            </a:r>
          </a:p>
          <a:p>
            <a:pPr marL="285750" indent="-285750">
              <a:buFont typeface="Arial" panose="020B0604020202020204" pitchFamily="34" charset="0"/>
              <a:buChar char="•"/>
            </a:pPr>
            <a:r>
              <a:rPr lang="en-GB" dirty="0" smtClean="0">
                <a:solidFill>
                  <a:srgbClr val="5A5481"/>
                </a:solidFill>
                <a:latin typeface="Gill Sans MT" panose="020B0502020104020203" pitchFamily="34" charset="0"/>
              </a:rPr>
              <a:t>Be easily recognisable by touch</a:t>
            </a:r>
          </a:p>
          <a:p>
            <a:pPr marL="285750" indent="-285750">
              <a:buFont typeface="Arial" panose="020B0604020202020204" pitchFamily="34" charset="0"/>
              <a:buChar char="•"/>
            </a:pPr>
            <a:r>
              <a:rPr lang="en-GB" dirty="0" smtClean="0">
                <a:solidFill>
                  <a:srgbClr val="5A5481"/>
                </a:solidFill>
                <a:latin typeface="Gill Sans MT" panose="020B0502020104020203" pitchFamily="34" charset="0"/>
              </a:rPr>
              <a:t>Last a long time in circulation</a:t>
            </a:r>
          </a:p>
          <a:p>
            <a:pPr marL="285750" indent="-285750">
              <a:buFont typeface="Arial" panose="020B0604020202020204" pitchFamily="34" charset="0"/>
              <a:buChar char="•"/>
            </a:pPr>
            <a:r>
              <a:rPr lang="en-GB" dirty="0" smtClean="0">
                <a:solidFill>
                  <a:srgbClr val="5A5481"/>
                </a:solidFill>
                <a:latin typeface="Gill Sans MT" panose="020B0502020104020203" pitchFamily="34" charset="0"/>
              </a:rPr>
              <a:t>Be easy to use</a:t>
            </a:r>
          </a:p>
          <a:p>
            <a:pPr marL="285750" indent="-285750">
              <a:buFont typeface="Arial" panose="020B0604020202020204" pitchFamily="34" charset="0"/>
              <a:buChar char="•"/>
            </a:pPr>
            <a:endParaRPr lang="en-GB" dirty="0">
              <a:solidFill>
                <a:srgbClr val="5A5481"/>
              </a:solidFill>
              <a:latin typeface="Gill Sans MT" panose="020B0502020104020203" pitchFamily="34" charset="0"/>
            </a:endParaRPr>
          </a:p>
          <a:p>
            <a:r>
              <a:rPr lang="en-GB" dirty="0" smtClean="0">
                <a:solidFill>
                  <a:srgbClr val="5A5481"/>
                </a:solidFill>
                <a:latin typeface="Gill Sans MT" panose="020B0502020104020203" pitchFamily="34" charset="0"/>
              </a:rPr>
              <a:t>The following images are trials they produced. What are the benefits and drawbacks of each one? What shapes or materials do you think they could have used to fulfil their brief? </a:t>
            </a:r>
            <a:endParaRPr lang="en-GB" dirty="0">
              <a:solidFill>
                <a:srgbClr val="5A5481"/>
              </a:solidFill>
              <a:latin typeface="Gill Sans MT" panose="020B0502020104020203" pitchFamily="34" charset="0"/>
            </a:endParaRPr>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828136" y="2199389"/>
            <a:ext cx="3148642" cy="2984740"/>
          </a:xfrm>
          <a:prstGeom prst="rect">
            <a:avLst/>
          </a:prstGeom>
        </p:spPr>
      </p:pic>
    </p:spTree>
    <p:extLst>
      <p:ext uri="{BB962C8B-B14F-4D97-AF65-F5344CB8AC3E}">
        <p14:creationId xmlns:p14="http://schemas.microsoft.com/office/powerpoint/2010/main" val="200731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43978E1-CFC3-8A53-31CF-CC016FD019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73728" y="296388"/>
            <a:ext cx="1828800" cy="1043444"/>
          </a:xfrm>
          <a:prstGeom prst="rect">
            <a:avLst/>
          </a:prstGeom>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1456" y="392931"/>
            <a:ext cx="7021814" cy="6055743"/>
          </a:xfrm>
          <a:prstGeom prst="rect">
            <a:avLst/>
          </a:prstGeom>
        </p:spPr>
      </p:pic>
    </p:spTree>
    <p:extLst>
      <p:ext uri="{BB962C8B-B14F-4D97-AF65-F5344CB8AC3E}">
        <p14:creationId xmlns:p14="http://schemas.microsoft.com/office/powerpoint/2010/main" val="1159191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43978E1-CFC3-8A53-31CF-CC016FD019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51548" y="296387"/>
            <a:ext cx="2550981" cy="1455493"/>
          </a:xfrm>
          <a:prstGeom prst="rect">
            <a:avLst/>
          </a:prstGeom>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82928" y="586897"/>
            <a:ext cx="6554136" cy="5845946"/>
          </a:xfrm>
          <a:prstGeom prst="rect">
            <a:avLst/>
          </a:prstGeom>
        </p:spPr>
      </p:pic>
    </p:spTree>
    <p:extLst>
      <p:ext uri="{BB962C8B-B14F-4D97-AF65-F5344CB8AC3E}">
        <p14:creationId xmlns:p14="http://schemas.microsoft.com/office/powerpoint/2010/main" val="2486341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43978E1-CFC3-8A53-31CF-CC016FD019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51548" y="296387"/>
            <a:ext cx="2550981" cy="1455493"/>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0555" y="554021"/>
            <a:ext cx="6492343" cy="6096945"/>
          </a:xfrm>
          <a:prstGeom prst="rect">
            <a:avLst/>
          </a:prstGeom>
        </p:spPr>
      </p:pic>
    </p:spTree>
    <p:extLst>
      <p:ext uri="{BB962C8B-B14F-4D97-AF65-F5344CB8AC3E}">
        <p14:creationId xmlns:p14="http://schemas.microsoft.com/office/powerpoint/2010/main" val="278273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43978E1-CFC3-8A53-31CF-CC016FD019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51548" y="296387"/>
            <a:ext cx="2550981" cy="1455493"/>
          </a:xfrm>
          <a:prstGeom prst="rect">
            <a:avLst/>
          </a:prstGeom>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04409" y="296387"/>
            <a:ext cx="6847885" cy="6151571"/>
          </a:xfrm>
          <a:prstGeom prst="rect">
            <a:avLst/>
          </a:prstGeom>
        </p:spPr>
      </p:pic>
    </p:spTree>
    <p:extLst>
      <p:ext uri="{BB962C8B-B14F-4D97-AF65-F5344CB8AC3E}">
        <p14:creationId xmlns:p14="http://schemas.microsoft.com/office/powerpoint/2010/main" val="1366325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43978E1-CFC3-8A53-31CF-CC016FD019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51548" y="296387"/>
            <a:ext cx="2550981" cy="1455493"/>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01590" y="502654"/>
            <a:ext cx="6754740" cy="6096561"/>
          </a:xfrm>
          <a:prstGeom prst="rect">
            <a:avLst/>
          </a:prstGeom>
        </p:spPr>
      </p:pic>
    </p:spTree>
    <p:extLst>
      <p:ext uri="{BB962C8B-B14F-4D97-AF65-F5344CB8AC3E}">
        <p14:creationId xmlns:p14="http://schemas.microsoft.com/office/powerpoint/2010/main" val="1249583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109</Words>
  <Application>Microsoft Office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James</dc:creator>
  <cp:lastModifiedBy>Susan Sandford</cp:lastModifiedBy>
  <cp:revision>70</cp:revision>
  <dcterms:created xsi:type="dcterms:W3CDTF">2022-06-06T11:02:28Z</dcterms:created>
  <dcterms:modified xsi:type="dcterms:W3CDTF">2022-09-08T15:35:44Z</dcterms:modified>
</cp:coreProperties>
</file>