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5E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BF47-D08E-4019-954A-DD965FA787EF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B2057-9B13-4F9D-B2E3-792F517620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428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BF47-D08E-4019-954A-DD965FA787EF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B2057-9B13-4F9D-B2E3-792F517620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918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BF47-D08E-4019-954A-DD965FA787EF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B2057-9B13-4F9D-B2E3-792F517620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938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BF47-D08E-4019-954A-DD965FA787EF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B2057-9B13-4F9D-B2E3-792F517620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4055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BF47-D08E-4019-954A-DD965FA787EF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B2057-9B13-4F9D-B2E3-792F517620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985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BF47-D08E-4019-954A-DD965FA787EF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B2057-9B13-4F9D-B2E3-792F517620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964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BF47-D08E-4019-954A-DD965FA787EF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B2057-9B13-4F9D-B2E3-792F517620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167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BF47-D08E-4019-954A-DD965FA787EF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B2057-9B13-4F9D-B2E3-792F517620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376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BF47-D08E-4019-954A-DD965FA787EF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B2057-9B13-4F9D-B2E3-792F517620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779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BF47-D08E-4019-954A-DD965FA787EF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B2057-9B13-4F9D-B2E3-792F517620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853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BF47-D08E-4019-954A-DD965FA787EF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B2057-9B13-4F9D-B2E3-792F517620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157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9BF47-D08E-4019-954A-DD965FA787EF}" type="datetimeFigureOut">
              <a:rPr lang="en-GB" smtClean="0"/>
              <a:t>08/10/2020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B2057-9B13-4F9D-B2E3-792F517620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120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royalmintmuseum.org.uk/education-and-learning/schools-and-colleges/activities-and-lesson-packs/key-stage-2-activities/how-coins-are-made/making-the-strip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845" t="-13955" r="-10730" b="-6620"/>
          <a:stretch/>
        </p:blipFill>
        <p:spPr>
          <a:xfrm>
            <a:off x="2560383" y="-591404"/>
            <a:ext cx="7246441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66596"/>
            <a:ext cx="12193200" cy="646331"/>
          </a:xfrm>
          <a:prstGeom prst="rect">
            <a:avLst/>
          </a:prstGeom>
          <a:solidFill>
            <a:srgbClr val="B45ED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</a:t>
            </a:r>
          </a:p>
          <a:p>
            <a:pPr algn="ctr"/>
            <a:r>
              <a:rPr lang="en-GB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  <a:endParaRPr lang="en-GB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89" y="4387188"/>
            <a:ext cx="3079759" cy="1757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rass Plated Ste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650" y="1573213"/>
            <a:ext cx="2525713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opper Plated Stee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1574800"/>
            <a:ext cx="25336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04125" y="3475038"/>
            <a:ext cx="25257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latin typeface="StoneInformal LT" pitchFamily="2" charset="0"/>
              </a:rPr>
              <a:t>Brass plated steel</a:t>
            </a:r>
          </a:p>
        </p:txBody>
      </p:sp>
      <p:pic>
        <p:nvPicPr>
          <p:cNvPr id="7" name="Picture 6" descr="Nickel Plated Stee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313" y="1574800"/>
            <a:ext cx="25241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81225" y="3498850"/>
            <a:ext cx="2525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latin typeface="StoneInformal LT" pitchFamily="2" charset="0"/>
              </a:rPr>
              <a:t>Copper plated steel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913313" y="3479800"/>
            <a:ext cx="25257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200">
                <a:latin typeface="StoneInformal LT" pitchFamily="2" charset="0"/>
              </a:rPr>
              <a:t>Nickel plated steel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362450" y="166688"/>
            <a:ext cx="3552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Plated Steel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03488" y="696913"/>
            <a:ext cx="75771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>
                <a:latin typeface="StoneInformal LT" pitchFamily="2" charset="0"/>
              </a:rPr>
              <a:t>The United Kingdom now makes its 1p, 2p, 5p and 10p coins from </a:t>
            </a:r>
            <a:r>
              <a:rPr lang="en-GB" altLang="en-US" b="1">
                <a:latin typeface="StoneInformal LT" pitchFamily="2" charset="0"/>
              </a:rPr>
              <a:t>plated steel</a:t>
            </a:r>
            <a:r>
              <a:rPr lang="en-GB" altLang="en-US">
                <a:latin typeface="StoneInformal LT" pitchFamily="2" charset="0"/>
              </a:rPr>
              <a:t>.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51050" y="3895725"/>
            <a:ext cx="8178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>
                <a:latin typeface="StoneInformal LT" pitchFamily="2" charset="0"/>
              </a:rPr>
              <a:t>In order to get the right colour for the coin and </a:t>
            </a:r>
            <a:r>
              <a:rPr lang="en-GB" altLang="en-US" b="1">
                <a:latin typeface="StoneInformal LT" pitchFamily="2" charset="0"/>
              </a:rPr>
              <a:t>protect the steel </a:t>
            </a:r>
            <a:r>
              <a:rPr lang="en-GB" altLang="en-US">
                <a:latin typeface="StoneInformal LT" pitchFamily="2" charset="0"/>
              </a:rPr>
              <a:t>from rusting, 1p and 2p coins are plated with copper and 5p and 10p coins with nickel.</a:t>
            </a:r>
          </a:p>
        </p:txBody>
      </p: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 flipH="1">
            <a:off x="9390063" y="1828800"/>
            <a:ext cx="439737" cy="998538"/>
          </a:xfrm>
          <a:prstGeom prst="straightConnector1">
            <a:avLst/>
          </a:prstGeom>
          <a:noFill/>
          <a:ln w="25400">
            <a:solidFill>
              <a:srgbClr val="B45ED2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Arrow Connector 13"/>
          <p:cNvCxnSpPr>
            <a:cxnSpLocks noChangeShapeType="1"/>
          </p:cNvCxnSpPr>
          <p:nvPr/>
        </p:nvCxnSpPr>
        <p:spPr bwMode="auto">
          <a:xfrm>
            <a:off x="8391525" y="1752600"/>
            <a:ext cx="552450" cy="574675"/>
          </a:xfrm>
          <a:prstGeom prst="straightConnector1">
            <a:avLst/>
          </a:prstGeom>
          <a:noFill/>
          <a:ln w="25400">
            <a:solidFill>
              <a:srgbClr val="B45ED2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2041525" y="4953000"/>
            <a:ext cx="8097837" cy="728663"/>
            <a:chOff x="361949" y="5430043"/>
            <a:chExt cx="8467725" cy="7286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Rounded Rectangle 15"/>
            <p:cNvSpPr/>
            <p:nvPr/>
          </p:nvSpPr>
          <p:spPr>
            <a:xfrm>
              <a:off x="361949" y="5430043"/>
              <a:ext cx="8467725" cy="728663"/>
            </a:xfrm>
            <a:prstGeom prst="roundRect">
              <a:avLst/>
            </a:prstGeom>
            <a:ln>
              <a:solidFill>
                <a:srgbClr val="B45ED2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>
              <a:off x="506411" y="5471317"/>
              <a:ext cx="8178800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en-GB" dirty="0" smtClean="0">
                  <a:latin typeface="StoneInformal LT" pitchFamily="2" charset="0"/>
                </a:rPr>
                <a:t>£1 coins are still made of the alloy nickel-brass, but the Royal Mint does make steel coins plated with brass for other countries. </a:t>
              </a:r>
            </a:p>
          </p:txBody>
        </p:sp>
      </p:grpSp>
      <p:sp>
        <p:nvSpPr>
          <p:cNvPr id="18" name="Oval 17"/>
          <p:cNvSpPr/>
          <p:nvPr/>
        </p:nvSpPr>
        <p:spPr>
          <a:xfrm>
            <a:off x="7613649" y="1135460"/>
            <a:ext cx="935037" cy="877093"/>
          </a:xfrm>
          <a:prstGeom prst="ellipse">
            <a:avLst/>
          </a:prstGeom>
          <a:solidFill>
            <a:srgbClr val="B45ED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100" dirty="0">
                <a:latin typeface="StoneInformal LT" pitchFamily="2" charset="0"/>
              </a:rPr>
              <a:t>Plating</a:t>
            </a:r>
          </a:p>
        </p:txBody>
      </p:sp>
      <p:sp>
        <p:nvSpPr>
          <p:cNvPr id="19" name="Oval 18"/>
          <p:cNvSpPr/>
          <p:nvPr/>
        </p:nvSpPr>
        <p:spPr>
          <a:xfrm>
            <a:off x="9356891" y="1049789"/>
            <a:ext cx="935037" cy="877093"/>
          </a:xfrm>
          <a:prstGeom prst="ellipse">
            <a:avLst/>
          </a:prstGeom>
          <a:solidFill>
            <a:srgbClr val="B45ED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100" dirty="0">
                <a:latin typeface="StoneInformal LT" pitchFamily="2" charset="0"/>
              </a:rPr>
              <a:t>Steel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0" y="6266596"/>
            <a:ext cx="12193200" cy="646331"/>
          </a:xfrm>
          <a:prstGeom prst="rect">
            <a:avLst/>
          </a:prstGeom>
          <a:solidFill>
            <a:srgbClr val="B45ED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</p:spTree>
    <p:extLst>
      <p:ext uri="{BB962C8B-B14F-4D97-AF65-F5344CB8AC3E}">
        <p14:creationId xmlns:p14="http://schemas.microsoft.com/office/powerpoint/2010/main" val="368481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66596"/>
            <a:ext cx="12193200" cy="646331"/>
          </a:xfrm>
          <a:prstGeom prst="rect">
            <a:avLst/>
          </a:prstGeom>
          <a:solidFill>
            <a:srgbClr val="B45ED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</a:t>
            </a:r>
          </a:p>
          <a:p>
            <a:pPr algn="ctr"/>
            <a:r>
              <a:rPr lang="en-GB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  <a:endParaRPr lang="en-GB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838" y="3514725"/>
            <a:ext cx="337185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2230438" y="390525"/>
            <a:ext cx="8188325" cy="981075"/>
          </a:xfrm>
          <a:prstGeom prst="roundRect">
            <a:avLst/>
          </a:prstGeom>
          <a:ln>
            <a:solidFill>
              <a:srgbClr val="B45ED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b="1" dirty="0">
                <a:latin typeface="StoneInformal LT" pitchFamily="2" charset="0"/>
              </a:rPr>
              <a:t>Task</a:t>
            </a:r>
            <a:r>
              <a:rPr lang="en-GB" dirty="0">
                <a:latin typeface="StoneInformal LT" pitchFamily="2" charset="0"/>
              </a:rPr>
              <a:t>: create a poster explaining the properties of coins and the different ways they are made. </a:t>
            </a: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0267">
            <a:off x="7046913" y="1249363"/>
            <a:ext cx="3441700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688812" y="1470758"/>
            <a:ext cx="3762375" cy="479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GB" altLang="en-US" sz="1200" b="1" dirty="0">
                <a:latin typeface="StoneInformal LT" pitchFamily="2" charset="0"/>
              </a:rPr>
              <a:t>A good poster should: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GB" altLang="en-US" sz="1200" b="1" dirty="0">
              <a:latin typeface="StoneInformal LT" pitchFamily="2" charset="0"/>
            </a:endParaRPr>
          </a:p>
          <a:p>
            <a:pPr eaLnBrk="1" hangingPunct="1">
              <a:spcBef>
                <a:spcPct val="20000"/>
              </a:spcBef>
              <a:buFont typeface="Calibri" panose="020F0502020204030204" pitchFamily="34" charset="0"/>
              <a:buAutoNum type="arabicPeriod"/>
            </a:pPr>
            <a:r>
              <a:rPr lang="en-GB" altLang="en-US" sz="1200" dirty="0">
                <a:latin typeface="StoneInformal LT" pitchFamily="2" charset="0"/>
              </a:rPr>
              <a:t> Grab the reader’s attention with colours and a </a:t>
            </a:r>
          </a:p>
          <a:p>
            <a:pPr eaLnBrk="1" hangingPunct="1">
              <a:spcBef>
                <a:spcPct val="20000"/>
              </a:spcBef>
            </a:pPr>
            <a:r>
              <a:rPr lang="en-GB" altLang="en-US" sz="1200" dirty="0">
                <a:latin typeface="StoneInformal LT" pitchFamily="2" charset="0"/>
              </a:rPr>
              <a:t>   catchy title</a:t>
            </a:r>
          </a:p>
          <a:p>
            <a:pPr eaLnBrk="1" hangingPunct="1">
              <a:spcBef>
                <a:spcPct val="20000"/>
              </a:spcBef>
              <a:buFont typeface="Calibri" panose="020F0502020204030204" pitchFamily="34" charset="0"/>
              <a:buAutoNum type="arabicPeriod"/>
            </a:pPr>
            <a:endParaRPr lang="en-GB" altLang="en-US" sz="1200" dirty="0">
              <a:latin typeface="StoneInformal LT" pitchFamily="2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GB" altLang="en-US" sz="1200" dirty="0">
                <a:latin typeface="StoneInformal LT" pitchFamily="2" charset="0"/>
              </a:rPr>
              <a:t>2. Tell the reader what the subject of the poster is, </a:t>
            </a:r>
          </a:p>
          <a:p>
            <a:pPr eaLnBrk="1" hangingPunct="1">
              <a:spcBef>
                <a:spcPct val="20000"/>
              </a:spcBef>
            </a:pPr>
            <a:r>
              <a:rPr lang="en-GB" altLang="en-US" sz="1200" dirty="0">
                <a:latin typeface="StoneInformal LT" pitchFamily="2" charset="0"/>
              </a:rPr>
              <a:t>    in this case </a:t>
            </a:r>
            <a:r>
              <a:rPr lang="en-GB" altLang="en-US" sz="1200" b="1" dirty="0">
                <a:latin typeface="StoneInformal LT" pitchFamily="2" charset="0"/>
              </a:rPr>
              <a:t>the properties of coins</a:t>
            </a:r>
          </a:p>
          <a:p>
            <a:pPr eaLnBrk="1" hangingPunct="1">
              <a:spcBef>
                <a:spcPct val="20000"/>
              </a:spcBef>
              <a:buFont typeface="Calibri" panose="020F0502020204030204" pitchFamily="34" charset="0"/>
              <a:buAutoNum type="arabicPeriod"/>
            </a:pPr>
            <a:endParaRPr lang="en-GB" altLang="en-US" sz="1200" dirty="0">
              <a:latin typeface="StoneInformal LT" pitchFamily="2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GB" altLang="en-US" sz="1200" dirty="0">
                <a:latin typeface="StoneInformal LT" pitchFamily="2" charset="0"/>
              </a:rPr>
              <a:t>3. Be organised in to sections so that the </a:t>
            </a:r>
          </a:p>
          <a:p>
            <a:pPr eaLnBrk="1" hangingPunct="1">
              <a:spcBef>
                <a:spcPct val="20000"/>
              </a:spcBef>
            </a:pPr>
            <a:r>
              <a:rPr lang="en-GB" altLang="en-US" sz="1200" dirty="0">
                <a:latin typeface="StoneInformal LT" pitchFamily="2" charset="0"/>
              </a:rPr>
              <a:t>    information is quick and easy to read (for  </a:t>
            </a:r>
          </a:p>
          <a:p>
            <a:pPr eaLnBrk="1" hangingPunct="1">
              <a:spcBef>
                <a:spcPct val="20000"/>
              </a:spcBef>
            </a:pPr>
            <a:r>
              <a:rPr lang="en-GB" altLang="en-US" sz="1200" dirty="0">
                <a:latin typeface="StoneInformal LT" pitchFamily="2" charset="0"/>
              </a:rPr>
              <a:t>    example, magnetism, cost, colour)</a:t>
            </a:r>
          </a:p>
          <a:p>
            <a:pPr eaLnBrk="1" hangingPunct="1">
              <a:spcBef>
                <a:spcPct val="20000"/>
              </a:spcBef>
              <a:buFont typeface="Calibri" panose="020F0502020204030204" pitchFamily="34" charset="0"/>
              <a:buAutoNum type="arabicPeriod"/>
            </a:pPr>
            <a:endParaRPr lang="en-GB" altLang="en-US" sz="1200" dirty="0">
              <a:latin typeface="StoneInformal LT" pitchFamily="2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GB" altLang="en-US" sz="1200" dirty="0">
                <a:latin typeface="StoneInformal LT" pitchFamily="2" charset="0"/>
              </a:rPr>
              <a:t>4. Include interesting facts about the subject</a:t>
            </a:r>
          </a:p>
          <a:p>
            <a:pPr eaLnBrk="1" hangingPunct="1">
              <a:spcBef>
                <a:spcPct val="20000"/>
              </a:spcBef>
              <a:buFont typeface="Calibri" panose="020F0502020204030204" pitchFamily="34" charset="0"/>
              <a:buAutoNum type="arabicPeriod"/>
            </a:pPr>
            <a:endParaRPr lang="en-GB" altLang="en-US" sz="1200" dirty="0">
              <a:latin typeface="StoneInformal LT" pitchFamily="2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GB" altLang="en-US" sz="1200" dirty="0">
                <a:latin typeface="StoneInformal LT" pitchFamily="2" charset="0"/>
              </a:rPr>
              <a:t>5. Include the results of your experiment</a:t>
            </a:r>
          </a:p>
          <a:p>
            <a:pPr eaLnBrk="1" hangingPunct="1">
              <a:spcBef>
                <a:spcPct val="20000"/>
              </a:spcBef>
              <a:buFont typeface="Calibri" panose="020F0502020204030204" pitchFamily="34" charset="0"/>
              <a:buAutoNum type="arabicPeriod"/>
            </a:pPr>
            <a:endParaRPr lang="en-GB" altLang="en-US" sz="1200" dirty="0">
              <a:latin typeface="StoneInformal LT" pitchFamily="2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en-GB" altLang="en-US" sz="1200" dirty="0">
                <a:latin typeface="StoneInformal LT" pitchFamily="2" charset="0"/>
              </a:rPr>
              <a:t>6. You might also want to write a conclusion. </a:t>
            </a:r>
          </a:p>
          <a:p>
            <a:pPr eaLnBrk="1" hangingPunct="1">
              <a:spcBef>
                <a:spcPct val="20000"/>
              </a:spcBef>
              <a:buFont typeface="Calibri" panose="020F0502020204030204" pitchFamily="34" charset="0"/>
              <a:buAutoNum type="arabicPeriod"/>
            </a:pPr>
            <a:endParaRPr lang="en-GB" altLang="en-US" sz="1200" dirty="0">
              <a:latin typeface="StoneInformal LT" pitchFamily="2" charset="0"/>
            </a:endParaRPr>
          </a:p>
          <a:p>
            <a:pPr eaLnBrk="1" hangingPunct="1">
              <a:spcBef>
                <a:spcPct val="20000"/>
              </a:spcBef>
              <a:buFont typeface="Calibri" panose="020F0502020204030204" pitchFamily="34" charset="0"/>
              <a:buAutoNum type="arabicPeriod"/>
            </a:pPr>
            <a:endParaRPr lang="en-GB" altLang="en-US" sz="1200" dirty="0">
              <a:latin typeface="StoneInformal LT" pitchFamily="2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GB" altLang="en-US" sz="1200" b="1" dirty="0">
                <a:latin typeface="StoneInformal LT" pitchFamily="2" charset="0"/>
              </a:rPr>
              <a:t>Don’t forget to talk about your magnetism experiment and your results!</a:t>
            </a:r>
          </a:p>
        </p:txBody>
      </p:sp>
    </p:spTree>
    <p:extLst>
      <p:ext uri="{BB962C8B-B14F-4D97-AF65-F5344CB8AC3E}">
        <p14:creationId xmlns:p14="http://schemas.microsoft.com/office/powerpoint/2010/main" val="57812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56"/>
          <a:stretch/>
        </p:blipFill>
        <p:spPr bwMode="auto">
          <a:xfrm>
            <a:off x="11019" y="0"/>
            <a:ext cx="12193200" cy="682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6266596"/>
            <a:ext cx="12193200" cy="646331"/>
          </a:xfrm>
          <a:prstGeom prst="rect">
            <a:avLst/>
          </a:prstGeom>
          <a:solidFill>
            <a:srgbClr val="B45ED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478889" y="333674"/>
            <a:ext cx="6648450" cy="5419725"/>
          </a:xfrm>
          <a:prstGeom prst="roundRect">
            <a:avLst/>
          </a:prstGeom>
          <a:ln>
            <a:solidFill>
              <a:srgbClr val="B45ED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192711" y="981075"/>
            <a:ext cx="459105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What are coins made from?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683677" y="1723689"/>
            <a:ext cx="6238875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 dirty="0">
                <a:latin typeface="StoneInformal LT" pitchFamily="2" charset="0"/>
              </a:rPr>
              <a:t>For centuries in the United Kingdom we have used metal to make coins, but this wasn’t always the case.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712252" y="2587289"/>
            <a:ext cx="6238875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 dirty="0">
                <a:latin typeface="StoneInformal LT" pitchFamily="2" charset="0"/>
              </a:rPr>
              <a:t>In the past people did not have coins at all.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83677" y="3128627"/>
            <a:ext cx="6238875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>
                <a:latin typeface="StoneInformal LT" pitchFamily="2" charset="0"/>
              </a:rPr>
              <a:t>Instead they would use things like </a:t>
            </a:r>
            <a:r>
              <a:rPr lang="en-GB" altLang="en-US" b="1">
                <a:latin typeface="StoneInformal LT" pitchFamily="2" charset="0"/>
              </a:rPr>
              <a:t>shells</a:t>
            </a:r>
            <a:r>
              <a:rPr lang="en-GB" altLang="en-US">
                <a:latin typeface="StoneInformal LT" pitchFamily="2" charset="0"/>
              </a:rPr>
              <a:t>, </a:t>
            </a:r>
            <a:r>
              <a:rPr lang="en-GB" altLang="en-US" b="1">
                <a:latin typeface="StoneInformal LT" pitchFamily="2" charset="0"/>
              </a:rPr>
              <a:t>beads</a:t>
            </a:r>
            <a:r>
              <a:rPr lang="en-GB" altLang="en-US">
                <a:latin typeface="StoneInformal LT" pitchFamily="2" charset="0"/>
              </a:rPr>
              <a:t>, or </a:t>
            </a:r>
            <a:r>
              <a:rPr lang="en-GB" altLang="en-US" b="1">
                <a:latin typeface="StoneInformal LT" pitchFamily="2" charset="0"/>
              </a:rPr>
              <a:t>feathers</a:t>
            </a:r>
            <a:r>
              <a:rPr lang="en-GB" altLang="en-US">
                <a:latin typeface="StoneInformal LT" pitchFamily="2" charset="0"/>
              </a:rPr>
              <a:t> to pay for their goods.</a:t>
            </a:r>
          </a:p>
        </p:txBody>
      </p: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3544731" y="4729027"/>
            <a:ext cx="3887009" cy="511175"/>
            <a:chOff x="1996582" y="4990617"/>
            <a:chExt cx="3976529" cy="5108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ounded Rectangular Callout 16"/>
            <p:cNvSpPr/>
            <p:nvPr/>
          </p:nvSpPr>
          <p:spPr>
            <a:xfrm>
              <a:off x="2037029" y="4990617"/>
              <a:ext cx="3895633" cy="510829"/>
            </a:xfrm>
            <a:prstGeom prst="wedgeRoundRectCallout">
              <a:avLst>
                <a:gd name="adj1" fmla="val 49086"/>
                <a:gd name="adj2" fmla="val 19324"/>
                <a:gd name="adj3" fmla="val 16667"/>
              </a:avLst>
            </a:prstGeom>
            <a:ln>
              <a:solidFill>
                <a:srgbClr val="B45ED2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  <p:sp>
          <p:nvSpPr>
            <p:cNvPr id="18" name="TextBox 10"/>
            <p:cNvSpPr txBox="1">
              <a:spLocks noChangeArrowheads="1"/>
            </p:cNvSpPr>
            <p:nvPr/>
          </p:nvSpPr>
          <p:spPr bwMode="auto">
            <a:xfrm>
              <a:off x="1996582" y="5070446"/>
              <a:ext cx="3976529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GB" dirty="0">
                  <a:latin typeface="StoneInformal LT" pitchFamily="2" charset="0"/>
                </a:rPr>
                <a:t>D</a:t>
              </a:r>
              <a:r>
                <a:rPr lang="en-GB" dirty="0" smtClean="0">
                  <a:latin typeface="StoneInformal LT" pitchFamily="2" charset="0"/>
                </a:rPr>
                <a:t>o you think using metal is better?</a:t>
              </a:r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712252" y="3933489"/>
            <a:ext cx="5705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 dirty="0">
                <a:latin typeface="StoneInformal LT" pitchFamily="2" charset="0"/>
              </a:rPr>
              <a:t>This still happens in some parts of the world today.</a:t>
            </a:r>
          </a:p>
        </p:txBody>
      </p:sp>
    </p:spTree>
    <p:extLst>
      <p:ext uri="{BB962C8B-B14F-4D97-AF65-F5344CB8AC3E}">
        <p14:creationId xmlns:p14="http://schemas.microsoft.com/office/powerpoint/2010/main" val="144085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66596"/>
            <a:ext cx="12193200" cy="646331"/>
          </a:xfrm>
          <a:prstGeom prst="rect">
            <a:avLst/>
          </a:prstGeom>
          <a:solidFill>
            <a:srgbClr val="B45ED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2150804" y="670811"/>
            <a:ext cx="8124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What are the properties of coins?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2174617" y="1220086"/>
            <a:ext cx="7937500" cy="704850"/>
          </a:xfrm>
          <a:prstGeom prst="roundRect">
            <a:avLst/>
          </a:prstGeom>
          <a:ln>
            <a:solidFill>
              <a:srgbClr val="B45ED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latin typeface="StoneInformal LT" pitchFamily="2" charset="0"/>
              </a:rPr>
              <a:t>Coins have certain characteristics. For example, they are strong. What others can you think of?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579" y="2491674"/>
            <a:ext cx="4578350" cy="334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129544" y="3840939"/>
            <a:ext cx="161925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toneInformal LT" pitchFamily="2" charset="0"/>
              </a:rPr>
              <a:t>Properties of coins</a:t>
            </a:r>
          </a:p>
        </p:txBody>
      </p:sp>
    </p:spTree>
    <p:extLst>
      <p:ext uri="{BB962C8B-B14F-4D97-AF65-F5344CB8AC3E}">
        <p14:creationId xmlns:p14="http://schemas.microsoft.com/office/powerpoint/2010/main" val="334098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66596"/>
            <a:ext cx="12193200" cy="646331"/>
          </a:xfrm>
          <a:prstGeom prst="rect">
            <a:avLst/>
          </a:prstGeom>
          <a:solidFill>
            <a:srgbClr val="B45ED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05922"/>
              </p:ext>
            </p:extLst>
          </p:nvPr>
        </p:nvGraphicFramePr>
        <p:xfrm>
          <a:off x="2713470" y="2664691"/>
          <a:ext cx="6635749" cy="2754315"/>
        </p:xfrm>
        <a:graphic>
          <a:graphicData uri="http://schemas.openxmlformats.org/drawingml/2006/table">
            <a:tbl>
              <a:tblPr firstRow="1" firstCol="1" lastCol="1" bandRow="1">
                <a:tableStyleId>{5202B0CA-FC54-4496-8BCA-5EF66A818D29}</a:tableStyleId>
              </a:tblPr>
              <a:tblGrid>
                <a:gridCol w="11059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54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43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StoneInformal LT" pitchFamily="2" charset="0"/>
                        </a:rPr>
                        <a:t>Coin</a:t>
                      </a:r>
                      <a:endParaRPr lang="en-US" sz="1800" dirty="0">
                        <a:latin typeface="StoneInformal LT" pitchFamily="2" charset="0"/>
                      </a:endParaRPr>
                    </a:p>
                  </a:txBody>
                  <a:tcPr marL="91453" marR="91453" marT="45725" marB="4572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StoneInformal LT" pitchFamily="2" charset="0"/>
                        </a:rPr>
                        <a:t>Magnetic</a:t>
                      </a:r>
                      <a:endParaRPr lang="en-US" sz="1800" dirty="0">
                        <a:latin typeface="StoneInformal LT" pitchFamily="2" charset="0"/>
                      </a:endParaRPr>
                    </a:p>
                  </a:txBody>
                  <a:tcPr marL="91453" marR="91453" marT="45725" marB="4572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StoneInformal LT" pitchFamily="2" charset="0"/>
                        </a:rPr>
                        <a:t>Non-Magnetic</a:t>
                      </a:r>
                      <a:endParaRPr lang="en-US" sz="1800" dirty="0">
                        <a:latin typeface="StoneInformal LT" pitchFamily="2" charset="0"/>
                      </a:endParaRPr>
                    </a:p>
                  </a:txBody>
                  <a:tcPr marL="91453" marR="91453" marT="45725" marB="4572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800" b="0" i="0" spc="0" baseline="0" dirty="0" smtClean="0">
                          <a:latin typeface="StoneInformal LT" pitchFamily="2" charset="0"/>
                        </a:rPr>
                        <a:t>1p</a:t>
                      </a:r>
                      <a:endParaRPr lang="en-US" sz="1800" b="0" i="0" spc="0" baseline="0" dirty="0" smtClean="0">
                        <a:latin typeface="StoneInformal LT" pitchFamily="2" charset="0"/>
                      </a:endParaRPr>
                    </a:p>
                  </a:txBody>
                  <a:tcPr marL="91453" marR="91453" marT="45725" marB="45725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StoneInformal LT" pitchFamily="2" charset="0"/>
                      </a:endParaRPr>
                    </a:p>
                  </a:txBody>
                  <a:tcPr marL="91453" marR="91453" marT="45725" marB="4572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StoneInformal LT" pitchFamily="2" charset="0"/>
                      </a:endParaRPr>
                    </a:p>
                  </a:txBody>
                  <a:tcPr marL="91453" marR="91453" marT="45725" marB="4572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800" b="0" i="0" spc="0" baseline="0" dirty="0" smtClean="0">
                          <a:latin typeface="StoneInformal LT" pitchFamily="2" charset="0"/>
                        </a:rPr>
                        <a:t>2p</a:t>
                      </a:r>
                      <a:endParaRPr lang="en-US" sz="1800" spc="0" baseline="0" dirty="0">
                        <a:latin typeface="StoneInformal LT" pitchFamily="2" charset="0"/>
                      </a:endParaRPr>
                    </a:p>
                  </a:txBody>
                  <a:tcPr marL="91453" marR="91453" marT="45725" marB="45725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StoneInformal LT" pitchFamily="2" charset="0"/>
                      </a:endParaRPr>
                    </a:p>
                  </a:txBody>
                  <a:tcPr marL="91453" marR="91453" marT="45725" marB="4572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StoneInformal LT" pitchFamily="2" charset="0"/>
                      </a:endParaRPr>
                    </a:p>
                  </a:txBody>
                  <a:tcPr marL="91453" marR="91453" marT="45725" marB="4572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800" b="0" i="0" spc="0" baseline="0" dirty="0" smtClean="0">
                          <a:latin typeface="StoneInformal LT" pitchFamily="2" charset="0"/>
                        </a:rPr>
                        <a:t>5p</a:t>
                      </a:r>
                      <a:endParaRPr lang="en-US" sz="1800" spc="0" baseline="0" dirty="0">
                        <a:latin typeface="StoneInformal LT" pitchFamily="2" charset="0"/>
                      </a:endParaRPr>
                    </a:p>
                  </a:txBody>
                  <a:tcPr marL="91453" marR="91453" marT="45725" marB="45725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StoneInformal LT" pitchFamily="2" charset="0"/>
                      </a:endParaRPr>
                    </a:p>
                  </a:txBody>
                  <a:tcPr marL="91453" marR="91453" marT="45725" marB="4572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StoneInformal LT" pitchFamily="2" charset="0"/>
                      </a:endParaRPr>
                    </a:p>
                  </a:txBody>
                  <a:tcPr marL="91453" marR="91453" marT="45725" marB="4572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800" b="0" i="0" spc="0" baseline="0" dirty="0" smtClean="0">
                          <a:latin typeface="StoneInformal LT" pitchFamily="2" charset="0"/>
                        </a:rPr>
                        <a:t>10p</a:t>
                      </a:r>
                      <a:endParaRPr lang="en-US" sz="1800" spc="0" baseline="0" dirty="0">
                        <a:latin typeface="StoneInformal LT" pitchFamily="2" charset="0"/>
                      </a:endParaRPr>
                    </a:p>
                  </a:txBody>
                  <a:tcPr marL="91453" marR="91453" marT="45725" marB="45725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StoneInformal LT" pitchFamily="2" charset="0"/>
                      </a:endParaRPr>
                    </a:p>
                  </a:txBody>
                  <a:tcPr marL="91453" marR="91453" marT="45725" marB="4572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StoneInformal LT" pitchFamily="2" charset="0"/>
                      </a:endParaRPr>
                    </a:p>
                  </a:txBody>
                  <a:tcPr marL="91453" marR="91453" marT="45725" marB="45725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567257" y="292172"/>
            <a:ext cx="4724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Magnetism Experiment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611870" y="2097954"/>
            <a:ext cx="69469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>
                <a:latin typeface="StoneInformal LT" pitchFamily="2" charset="0"/>
              </a:rPr>
              <a:t>Create a tally chart like the one below to record your results.</a:t>
            </a: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137063" y="885167"/>
            <a:ext cx="8220075" cy="922337"/>
            <a:chOff x="68119" y="1014175"/>
            <a:chExt cx="8220074" cy="92263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Rounded Rectangle 8"/>
            <p:cNvSpPr/>
            <p:nvPr/>
          </p:nvSpPr>
          <p:spPr>
            <a:xfrm>
              <a:off x="68119" y="1014175"/>
              <a:ext cx="8220074" cy="922635"/>
            </a:xfrm>
            <a:prstGeom prst="roundRect">
              <a:avLst/>
            </a:prstGeom>
            <a:ln>
              <a:solidFill>
                <a:srgbClr val="B45ED2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  <p:sp>
          <p:nvSpPr>
            <p:cNvPr id="10" name="TextBox 6"/>
            <p:cNvSpPr txBox="1">
              <a:spLocks noChangeArrowheads="1"/>
            </p:cNvSpPr>
            <p:nvPr/>
          </p:nvSpPr>
          <p:spPr bwMode="auto">
            <a:xfrm>
              <a:off x="168131" y="1236138"/>
              <a:ext cx="8020049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en-GB" dirty="0" smtClean="0">
                  <a:latin typeface="StoneInformal LT" pitchFamily="2" charset="0"/>
                </a:rPr>
                <a:t>Using a magnet, sort 1p, 2p, 5p and 10p coins into piles of magnetic and non -magnetic coins.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024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66596"/>
            <a:ext cx="12193200" cy="646331"/>
          </a:xfrm>
          <a:prstGeom prst="rect">
            <a:avLst/>
          </a:prstGeom>
          <a:solidFill>
            <a:srgbClr val="B45ED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pic>
        <p:nvPicPr>
          <p:cNvPr id="5" name="Picture 4" descr="Zinc by Alchemis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35" y="2185597"/>
            <a:ext cx="2718410" cy="1661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83477" y="552017"/>
            <a:ext cx="66960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>
                <a:latin typeface="StoneInformal LT" pitchFamily="2" charset="0"/>
              </a:rPr>
              <a:t>What metals are coins in the United Kingdom made from?</a:t>
            </a:r>
          </a:p>
        </p:txBody>
      </p:sp>
      <p:pic>
        <p:nvPicPr>
          <p:cNvPr id="8" name="Picture 7" descr="Nickel by Alchemis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117" y="1853500"/>
            <a:ext cx="3251083" cy="2166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Natural Coppe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6345" y="1771288"/>
            <a:ext cx="2269772" cy="20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Placeholder 1"/>
          <p:cNvSpPr txBox="1">
            <a:spLocks/>
          </p:cNvSpPr>
          <p:nvPr/>
        </p:nvSpPr>
        <p:spPr bwMode="auto">
          <a:xfrm>
            <a:off x="8645853" y="4315192"/>
            <a:ext cx="2245084" cy="17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dirty="0">
                <a:latin typeface="ITC Stone Informal" charset="0"/>
              </a:rPr>
              <a:t>Copper</a:t>
            </a:r>
            <a:endParaRPr lang="en-US" altLang="en-US" dirty="0">
              <a:latin typeface="ITC Stone Informal" charset="0"/>
            </a:endParaRPr>
          </a:p>
        </p:txBody>
      </p:sp>
      <p:sp>
        <p:nvSpPr>
          <p:cNvPr id="11" name="Title Placeholder 1"/>
          <p:cNvSpPr txBox="1">
            <a:spLocks/>
          </p:cNvSpPr>
          <p:nvPr/>
        </p:nvSpPr>
        <p:spPr bwMode="auto">
          <a:xfrm>
            <a:off x="4795895" y="4077959"/>
            <a:ext cx="178752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de-DE" altLang="en-US" dirty="0">
                <a:latin typeface="ITC Stone Informal" charset="0"/>
              </a:rPr>
              <a:t>Nickel</a:t>
            </a:r>
            <a:endParaRPr lang="en-US" altLang="en-US" dirty="0">
              <a:latin typeface="ITC Stone Informal" charset="0"/>
            </a:endParaRPr>
          </a:p>
        </p:txBody>
      </p:sp>
      <p:sp>
        <p:nvSpPr>
          <p:cNvPr id="12" name="Title Placeholder 1"/>
          <p:cNvSpPr txBox="1">
            <a:spLocks/>
          </p:cNvSpPr>
          <p:nvPr/>
        </p:nvSpPr>
        <p:spPr bwMode="auto">
          <a:xfrm>
            <a:off x="1021045" y="4074714"/>
            <a:ext cx="150812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de-DE" altLang="en-US" dirty="0">
                <a:latin typeface="ITC Stone Informal" charset="0"/>
              </a:rPr>
              <a:t>Zinc</a:t>
            </a:r>
            <a:endParaRPr lang="en-US" altLang="en-US" dirty="0">
              <a:latin typeface="ITC Stone Informal" charset="0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3173989" y="5319408"/>
            <a:ext cx="6115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Where else might you find these metals?</a:t>
            </a:r>
          </a:p>
        </p:txBody>
      </p:sp>
    </p:spTree>
    <p:extLst>
      <p:ext uri="{BB962C8B-B14F-4D97-AF65-F5344CB8AC3E}">
        <p14:creationId xmlns:p14="http://schemas.microsoft.com/office/powerpoint/2010/main" val="261142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66596"/>
            <a:ext cx="12193200" cy="646331"/>
          </a:xfrm>
          <a:prstGeom prst="rect">
            <a:avLst/>
          </a:prstGeom>
          <a:solidFill>
            <a:srgbClr val="B45ED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pic>
        <p:nvPicPr>
          <p:cNvPr id="6" name="Picture 5" descr="tabl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110521"/>
            <a:ext cx="5067300" cy="361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2819400" y="478571"/>
            <a:ext cx="6591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Metals used to make United Kingdom coins</a:t>
            </a: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1883931" y="1194533"/>
            <a:ext cx="8203045" cy="646113"/>
            <a:chOff x="352425" y="1257300"/>
            <a:chExt cx="8486775" cy="6461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Rounded Rectangle 8"/>
            <p:cNvSpPr/>
            <p:nvPr/>
          </p:nvSpPr>
          <p:spPr>
            <a:xfrm>
              <a:off x="352425" y="1257300"/>
              <a:ext cx="8486775" cy="646113"/>
            </a:xfrm>
            <a:prstGeom prst="roundRect">
              <a:avLst/>
            </a:prstGeom>
            <a:ln>
              <a:solidFill>
                <a:srgbClr val="B45ED2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>
                <a:latin typeface="StoneInformal LT" pitchFamily="2" charset="0"/>
              </a:endParaRPr>
            </a:p>
          </p:txBody>
        </p:sp>
        <p:sp>
          <p:nvSpPr>
            <p:cNvPr id="10" name="TextBox 5"/>
            <p:cNvSpPr txBox="1">
              <a:spLocks noChangeArrowheads="1"/>
            </p:cNvSpPr>
            <p:nvPr/>
          </p:nvSpPr>
          <p:spPr bwMode="auto">
            <a:xfrm>
              <a:off x="438150" y="1257300"/>
              <a:ext cx="8286750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en-GB" dirty="0" smtClean="0">
                  <a:latin typeface="StoneInformal LT" pitchFamily="2" charset="0"/>
                </a:rPr>
                <a:t>Look carefully at Table 1 on your worksheet. In pairs or small groups decide the following…</a:t>
              </a: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7048500" y="2159733"/>
            <a:ext cx="3038475" cy="976313"/>
          </a:xfrm>
          <a:prstGeom prst="roundRect">
            <a:avLst/>
          </a:prstGeom>
          <a:ln>
            <a:solidFill>
              <a:srgbClr val="B45ED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Calibri" pitchFamily="34" charset="0"/>
              <a:buAutoNum type="arabicPeriod"/>
              <a:defRPr/>
            </a:pPr>
            <a:r>
              <a:rPr lang="en-GB" dirty="0">
                <a:latin typeface="StoneInformal LT" pitchFamily="2" charset="0"/>
              </a:rPr>
              <a:t> Which metal do you  </a:t>
            </a:r>
          </a:p>
          <a:p>
            <a:pPr>
              <a:defRPr/>
            </a:pPr>
            <a:r>
              <a:rPr lang="en-GB" dirty="0">
                <a:latin typeface="StoneInformal LT" pitchFamily="2" charset="0"/>
              </a:rPr>
              <a:t>    think would be best to </a:t>
            </a:r>
          </a:p>
          <a:p>
            <a:pPr>
              <a:defRPr/>
            </a:pPr>
            <a:r>
              <a:rPr lang="en-GB" dirty="0">
                <a:latin typeface="StoneInformal LT" pitchFamily="2" charset="0"/>
              </a:rPr>
              <a:t>    make coins and why?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048500" y="3288446"/>
            <a:ext cx="3038475" cy="1820862"/>
          </a:xfrm>
          <a:prstGeom prst="roundRect">
            <a:avLst/>
          </a:prstGeom>
          <a:ln>
            <a:solidFill>
              <a:srgbClr val="B45ED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latin typeface="StoneInformal LT" pitchFamily="2" charset="0"/>
              </a:rPr>
              <a:t>2. Are there any </a:t>
            </a:r>
          </a:p>
          <a:p>
            <a:pPr>
              <a:defRPr/>
            </a:pPr>
            <a:r>
              <a:rPr lang="en-GB" dirty="0">
                <a:latin typeface="StoneInformal LT" pitchFamily="2" charset="0"/>
              </a:rPr>
              <a:t>    problems with any of </a:t>
            </a:r>
          </a:p>
          <a:p>
            <a:pPr>
              <a:defRPr/>
            </a:pPr>
            <a:r>
              <a:rPr lang="en-GB" dirty="0">
                <a:latin typeface="StoneInformal LT" pitchFamily="2" charset="0"/>
              </a:rPr>
              <a:t>    the metals? (i.e. things  </a:t>
            </a:r>
          </a:p>
          <a:p>
            <a:pPr>
              <a:defRPr/>
            </a:pPr>
            <a:r>
              <a:rPr lang="en-GB" dirty="0">
                <a:latin typeface="StoneInformal LT" pitchFamily="2" charset="0"/>
              </a:rPr>
              <a:t>    that would make the </a:t>
            </a:r>
          </a:p>
          <a:p>
            <a:pPr>
              <a:defRPr/>
            </a:pPr>
            <a:r>
              <a:rPr lang="en-GB" dirty="0">
                <a:latin typeface="StoneInformal LT" pitchFamily="2" charset="0"/>
              </a:rPr>
              <a:t>    metal not good for </a:t>
            </a:r>
          </a:p>
          <a:p>
            <a:pPr>
              <a:defRPr/>
            </a:pPr>
            <a:r>
              <a:rPr lang="en-GB" dirty="0">
                <a:latin typeface="StoneInformal LT" pitchFamily="2" charset="0"/>
              </a:rPr>
              <a:t>    making coins from)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048500" y="5195033"/>
            <a:ext cx="3051175" cy="895350"/>
          </a:xfrm>
          <a:prstGeom prst="roundRect">
            <a:avLst/>
          </a:prstGeom>
          <a:ln>
            <a:solidFill>
              <a:srgbClr val="B45ED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dirty="0">
                <a:latin typeface="StoneInformal LT" pitchFamily="2" charset="0"/>
              </a:rPr>
              <a:t>3. Could these problems </a:t>
            </a:r>
          </a:p>
          <a:p>
            <a:pPr>
              <a:defRPr/>
            </a:pPr>
            <a:r>
              <a:rPr lang="en-GB" dirty="0">
                <a:latin typeface="StoneInformal LT" pitchFamily="2" charset="0"/>
              </a:rPr>
              <a:t>     be solved? How?</a:t>
            </a:r>
          </a:p>
        </p:txBody>
      </p:sp>
    </p:spTree>
    <p:extLst>
      <p:ext uri="{BB962C8B-B14F-4D97-AF65-F5344CB8AC3E}">
        <p14:creationId xmlns:p14="http://schemas.microsoft.com/office/powerpoint/2010/main" val="147866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66596"/>
            <a:ext cx="12193200" cy="646331"/>
          </a:xfrm>
          <a:prstGeom prst="rect">
            <a:avLst/>
          </a:prstGeom>
          <a:solidFill>
            <a:srgbClr val="B45ED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pic>
        <p:nvPicPr>
          <p:cNvPr id="5" name="Picture 4" descr="Picture4.jpg">
            <a:hlinkClick r:id="rId2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9488" y="1148335"/>
            <a:ext cx="6067424" cy="4773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ounded Rectangle 6"/>
          <p:cNvSpPr/>
          <p:nvPr/>
        </p:nvSpPr>
        <p:spPr bwMode="auto">
          <a:xfrm>
            <a:off x="2469872" y="201242"/>
            <a:ext cx="8022510" cy="741003"/>
          </a:xfrm>
          <a:prstGeom prst="roundRect">
            <a:avLst/>
          </a:prstGeom>
          <a:ln>
            <a:solidFill>
              <a:srgbClr val="B45ED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2631958" y="348065"/>
            <a:ext cx="8332626" cy="8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n-GB" dirty="0" smtClean="0">
                <a:latin typeface="StoneInformal LT" pitchFamily="2" charset="0"/>
              </a:rPr>
              <a:t>Some coins in the UK are made from a mixture of metals, known as an </a:t>
            </a:r>
            <a:r>
              <a:rPr lang="en-GB" b="1" dirty="0" smtClean="0">
                <a:latin typeface="StoneInformal LT" pitchFamily="2" charset="0"/>
              </a:rPr>
              <a:t>alloy</a:t>
            </a:r>
            <a:endParaRPr lang="en-GB" dirty="0" smtClean="0">
              <a:latin typeface="StoneInformal L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93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66596"/>
            <a:ext cx="12193200" cy="646331"/>
          </a:xfrm>
          <a:prstGeom prst="rect">
            <a:avLst/>
          </a:prstGeom>
          <a:solidFill>
            <a:srgbClr val="B45ED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pic>
        <p:nvPicPr>
          <p:cNvPr id="6" name="Picture 5" descr="tabl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463" y="1147763"/>
            <a:ext cx="6256337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4533900" y="200025"/>
            <a:ext cx="3495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Alloy Metals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390775" y="714375"/>
            <a:ext cx="8140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>
                <a:latin typeface="StoneInformal LT" pitchFamily="2" charset="0"/>
              </a:rPr>
              <a:t>There are </a:t>
            </a:r>
            <a:r>
              <a:rPr lang="en-GB" altLang="en-US" b="1">
                <a:latin typeface="StoneInformal LT" pitchFamily="2" charset="0"/>
              </a:rPr>
              <a:t>four</a:t>
            </a:r>
            <a:r>
              <a:rPr lang="en-GB" altLang="en-US">
                <a:latin typeface="StoneInformal LT" pitchFamily="2" charset="0"/>
              </a:rPr>
              <a:t> alloys the Royal Mint uses to make United Kingdom coins.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317750" y="4217988"/>
            <a:ext cx="7926388" cy="1754187"/>
          </a:xfrm>
          <a:prstGeom prst="roundRect">
            <a:avLst/>
          </a:prstGeom>
          <a:ln>
            <a:solidFill>
              <a:srgbClr val="B45ED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Calibri" pitchFamily="34" charset="0"/>
              <a:buAutoNum type="arabicPeriod"/>
              <a:defRPr/>
            </a:pPr>
            <a:r>
              <a:rPr lang="en-GB" dirty="0">
                <a:latin typeface="StoneInformal LT" pitchFamily="2" charset="0"/>
              </a:rPr>
              <a:t> Do any of the alloys match what you would have chosen?</a:t>
            </a:r>
          </a:p>
          <a:p>
            <a:pPr>
              <a:buFont typeface="Calibri" pitchFamily="34" charset="0"/>
              <a:buAutoNum type="arabicPeriod"/>
              <a:defRPr/>
            </a:pPr>
            <a:r>
              <a:rPr lang="en-GB" dirty="0">
                <a:latin typeface="StoneInformal LT" pitchFamily="2" charset="0"/>
              </a:rPr>
              <a:t> What do you notice about the </a:t>
            </a:r>
            <a:r>
              <a:rPr lang="en-GB" b="1" dirty="0">
                <a:latin typeface="StoneInformal LT" pitchFamily="2" charset="0"/>
              </a:rPr>
              <a:t>percentage</a:t>
            </a:r>
            <a:r>
              <a:rPr lang="en-GB" dirty="0">
                <a:latin typeface="StoneInformal LT" pitchFamily="2" charset="0"/>
              </a:rPr>
              <a:t> of metals used in each </a:t>
            </a:r>
          </a:p>
          <a:p>
            <a:pPr>
              <a:defRPr/>
            </a:pPr>
            <a:r>
              <a:rPr lang="en-GB" dirty="0">
                <a:latin typeface="StoneInformal LT" pitchFamily="2" charset="0"/>
              </a:rPr>
              <a:t>    alloy?</a:t>
            </a:r>
          </a:p>
          <a:p>
            <a:pPr>
              <a:defRPr/>
            </a:pPr>
            <a:r>
              <a:rPr lang="en-GB" dirty="0">
                <a:latin typeface="StoneInformal LT" pitchFamily="2" charset="0"/>
              </a:rPr>
              <a:t>3. What impact does making an alloy have on the </a:t>
            </a:r>
            <a:r>
              <a:rPr lang="en-GB" b="1" dirty="0">
                <a:latin typeface="StoneInformal LT" pitchFamily="2" charset="0"/>
              </a:rPr>
              <a:t>cost</a:t>
            </a:r>
            <a:r>
              <a:rPr lang="en-GB" dirty="0">
                <a:latin typeface="StoneInformal LT" pitchFamily="2" charset="0"/>
              </a:rPr>
              <a:t>?</a:t>
            </a:r>
          </a:p>
          <a:p>
            <a:pPr>
              <a:defRPr/>
            </a:pPr>
            <a:r>
              <a:rPr lang="en-GB" dirty="0">
                <a:latin typeface="StoneInformal LT" pitchFamily="2" charset="0"/>
              </a:rPr>
              <a:t>4. Is there any </a:t>
            </a:r>
            <a:r>
              <a:rPr lang="en-GB" b="1" dirty="0">
                <a:latin typeface="StoneInformal LT" pitchFamily="2" charset="0"/>
              </a:rPr>
              <a:t>evidence</a:t>
            </a:r>
            <a:r>
              <a:rPr lang="en-GB" dirty="0">
                <a:latin typeface="StoneInformal LT" pitchFamily="2" charset="0"/>
              </a:rPr>
              <a:t> to explain why some coins are not magnetic </a:t>
            </a:r>
          </a:p>
          <a:p>
            <a:pPr>
              <a:defRPr/>
            </a:pPr>
            <a:r>
              <a:rPr lang="en-GB" dirty="0">
                <a:latin typeface="StoneInformal LT" pitchFamily="2" charset="0"/>
              </a:rPr>
              <a:t>    and some are not?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943100" y="2009774"/>
            <a:ext cx="895350" cy="295275"/>
          </a:xfrm>
          <a:prstGeom prst="rightArrow">
            <a:avLst/>
          </a:prstGeom>
          <a:solidFill>
            <a:srgbClr val="B45ED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11" name="Right Arrow 10"/>
          <p:cNvSpPr/>
          <p:nvPr/>
        </p:nvSpPr>
        <p:spPr>
          <a:xfrm>
            <a:off x="1943100" y="2468562"/>
            <a:ext cx="895350" cy="295275"/>
          </a:xfrm>
          <a:prstGeom prst="rightArrow">
            <a:avLst/>
          </a:prstGeom>
          <a:solidFill>
            <a:srgbClr val="B45ED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12" name="Right Arrow 11"/>
          <p:cNvSpPr/>
          <p:nvPr/>
        </p:nvSpPr>
        <p:spPr>
          <a:xfrm>
            <a:off x="1943100" y="2981325"/>
            <a:ext cx="895350" cy="295275"/>
          </a:xfrm>
          <a:prstGeom prst="rightArrow">
            <a:avLst/>
          </a:prstGeom>
          <a:solidFill>
            <a:srgbClr val="B45ED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13" name="Right Arrow 12"/>
          <p:cNvSpPr/>
          <p:nvPr/>
        </p:nvSpPr>
        <p:spPr>
          <a:xfrm>
            <a:off x="1943100" y="3486149"/>
            <a:ext cx="895350" cy="295275"/>
          </a:xfrm>
          <a:prstGeom prst="rightArrow">
            <a:avLst/>
          </a:prstGeom>
          <a:solidFill>
            <a:srgbClr val="B45ED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137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66596"/>
            <a:ext cx="12193200" cy="646331"/>
          </a:xfrm>
          <a:prstGeom prst="rect">
            <a:avLst/>
          </a:prstGeom>
          <a:solidFill>
            <a:srgbClr val="B45ED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Science</a:t>
            </a:r>
          </a:p>
          <a:p>
            <a:pPr algn="ctr"/>
            <a:r>
              <a:rPr lang="en-GB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www.royalmintmuseum.org.uk/learning/</a:t>
            </a:r>
          </a:p>
        </p:txBody>
      </p:sp>
      <p:pic>
        <p:nvPicPr>
          <p:cNvPr id="6" name="Picture 5" descr="table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713" y="1257300"/>
            <a:ext cx="7440612" cy="169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809750" y="455613"/>
            <a:ext cx="914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GB" altLang="en-US" sz="2400" dirty="0">
                <a:latin typeface="StoneInformal LT" pitchFamily="2" charset="0"/>
              </a:rPr>
              <a:t>Properties of Steel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752725" y="3449638"/>
            <a:ext cx="73406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Calibri" panose="020F0502020204030204" pitchFamily="34" charset="0"/>
              <a:buAutoNum type="arabicPeriod"/>
            </a:pPr>
            <a:r>
              <a:rPr lang="en-GB" altLang="en-US">
                <a:latin typeface="StoneInformal LT" pitchFamily="2" charset="0"/>
              </a:rPr>
              <a:t>What advantages are there to using steel to make coins instead of alloys?</a:t>
            </a:r>
          </a:p>
          <a:p>
            <a:pPr eaLnBrk="1" hangingPunct="1">
              <a:buFont typeface="Calibri" panose="020F0502020204030204" pitchFamily="34" charset="0"/>
              <a:buAutoNum type="arabicPeriod"/>
            </a:pPr>
            <a:endParaRPr lang="en-GB" altLang="en-US">
              <a:latin typeface="StoneInformal LT" pitchFamily="2" charset="0"/>
            </a:endParaRPr>
          </a:p>
          <a:p>
            <a:pPr eaLnBrk="1" hangingPunct="1">
              <a:buFont typeface="Calibri" panose="020F0502020204030204" pitchFamily="34" charset="0"/>
              <a:buAutoNum type="arabicPeriod"/>
            </a:pPr>
            <a:r>
              <a:rPr lang="en-GB" altLang="en-US">
                <a:latin typeface="StoneInformal LT" pitchFamily="2" charset="0"/>
              </a:rPr>
              <a:t>What disadvantages are there?</a:t>
            </a:r>
          </a:p>
          <a:p>
            <a:pPr eaLnBrk="1" hangingPunct="1">
              <a:buFont typeface="Calibri" panose="020F0502020204030204" pitchFamily="34" charset="0"/>
              <a:buAutoNum type="arabicPeriod"/>
            </a:pPr>
            <a:endParaRPr lang="en-GB" altLang="en-US">
              <a:latin typeface="StoneInformal LT" pitchFamily="2" charset="0"/>
            </a:endParaRPr>
          </a:p>
          <a:p>
            <a:pPr eaLnBrk="1" hangingPunct="1">
              <a:buFont typeface="Calibri" panose="020F0502020204030204" pitchFamily="34" charset="0"/>
              <a:buAutoNum type="arabicPeriod"/>
            </a:pPr>
            <a:r>
              <a:rPr lang="en-GB" altLang="en-US">
                <a:latin typeface="StoneInformal LT" pitchFamily="2" charset="0"/>
              </a:rPr>
              <a:t>How might those  disadvantages be overcome?</a:t>
            </a:r>
          </a:p>
        </p:txBody>
      </p:sp>
    </p:spTree>
    <p:extLst>
      <p:ext uri="{BB962C8B-B14F-4D97-AF65-F5344CB8AC3E}">
        <p14:creationId xmlns:p14="http://schemas.microsoft.com/office/powerpoint/2010/main" val="386032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628</Words>
  <Application>Microsoft Office PowerPoint</Application>
  <PresentationFormat>Widescreen</PresentationFormat>
  <Paragraphs>104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MS PGothic</vt:lpstr>
      <vt:lpstr>Arial</vt:lpstr>
      <vt:lpstr>Calibri</vt:lpstr>
      <vt:lpstr>Calibri Light</vt:lpstr>
      <vt:lpstr>ITC Stone Informal</vt:lpstr>
      <vt:lpstr>StoneInformal LT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Royal Mint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 Sandford</dc:creator>
  <cp:lastModifiedBy>Susan Sandford</cp:lastModifiedBy>
  <cp:revision>8</cp:revision>
  <dcterms:created xsi:type="dcterms:W3CDTF">2019-09-24T15:37:09Z</dcterms:created>
  <dcterms:modified xsi:type="dcterms:W3CDTF">2020-10-08T15:30:42Z</dcterms:modified>
</cp:coreProperties>
</file>