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37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EFA2DF1-666F-44F3-A3A4-24060345459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13038928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EFA2DF1-666F-44F3-A3A4-24060345459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370258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EFA2DF1-666F-44F3-A3A4-24060345459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2433363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EFA2DF1-666F-44F3-A3A4-24060345459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1885100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EFA2DF1-666F-44F3-A3A4-24060345459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3897343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EFA2DF1-666F-44F3-A3A4-240603454598}" type="datetimeFigureOut">
              <a:rPr lang="en-GB" smtClean="0"/>
              <a:t>08/10/2020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433224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EFA2DF1-666F-44F3-A3A4-240603454598}" type="datetimeFigureOut">
              <a:rPr lang="en-GB" smtClean="0"/>
              <a:t>08/10/2020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391168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EFA2DF1-666F-44F3-A3A4-240603454598}" type="datetimeFigureOut">
              <a:rPr lang="en-GB" smtClean="0"/>
              <a:t>08/10/2020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1774740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FA2DF1-666F-44F3-A3A4-240603454598}" type="datetimeFigureOut">
              <a:rPr lang="en-GB" smtClean="0"/>
              <a:t>08/10/2020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3412440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EFA2DF1-666F-44F3-A3A4-240603454598}" type="datetimeFigureOut">
              <a:rPr lang="en-GB" smtClean="0"/>
              <a:t>08/10/2020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1128467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EFA2DF1-666F-44F3-A3A4-240603454598}" type="datetimeFigureOut">
              <a:rPr lang="en-GB" smtClean="0"/>
              <a:t>08/10/2020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DCBD3C6-4DFD-4F26-B5F9-3BFE3B5C82FB}" type="slidenum">
              <a:rPr lang="en-GB" smtClean="0"/>
              <a:t>‹#›</a:t>
            </a:fld>
            <a:endParaRPr lang="en-GB"/>
          </a:p>
        </p:txBody>
      </p:sp>
    </p:spTree>
    <p:extLst>
      <p:ext uri="{BB962C8B-B14F-4D97-AF65-F5344CB8AC3E}">
        <p14:creationId xmlns:p14="http://schemas.microsoft.com/office/powerpoint/2010/main" val="195471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FA2DF1-666F-44F3-A3A4-240603454598}" type="datetimeFigureOut">
              <a:rPr lang="en-GB" smtClean="0"/>
              <a:t>08/10/2020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CBD3C6-4DFD-4F26-B5F9-3BFE3B5C82FB}" type="slidenum">
              <a:rPr lang="en-GB" smtClean="0"/>
              <a:t>‹#›</a:t>
            </a:fld>
            <a:endParaRPr lang="en-GB"/>
          </a:p>
        </p:txBody>
      </p:sp>
    </p:spTree>
    <p:extLst>
      <p:ext uri="{BB962C8B-B14F-4D97-AF65-F5344CB8AC3E}">
        <p14:creationId xmlns:p14="http://schemas.microsoft.com/office/powerpoint/2010/main" val="1410338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p:cNvPicPr>
          <p:nvPr/>
        </p:nvPicPr>
        <p:blipFill rotWithShape="1">
          <a:blip r:embed="rId2" cstate="print">
            <a:extLst>
              <a:ext uri="{28A0092B-C50C-407E-A947-70E740481C1C}">
                <a14:useLocalDpi xmlns:a14="http://schemas.microsoft.com/office/drawing/2010/main" val="0"/>
              </a:ext>
            </a:extLst>
          </a:blip>
          <a:srcRect t="10980" b="11270"/>
          <a:stretch/>
        </p:blipFill>
        <p:spPr>
          <a:xfrm>
            <a:off x="3389" y="-29029"/>
            <a:ext cx="12193200" cy="6858000"/>
          </a:xfrm>
          <a:prstGeom prst="rect">
            <a:avLst/>
          </a:prstGeom>
        </p:spPr>
      </p:pic>
      <p:sp>
        <p:nvSpPr>
          <p:cNvPr id="14" name="TextBox 1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smtClean="0">
                <a:ln w="0"/>
                <a:effectLst>
                  <a:outerShdw blurRad="38100" dist="19050" dir="2700000" algn="tl" rotWithShape="0">
                    <a:schemeClr val="dk1">
                      <a:alpha val="40000"/>
                    </a:schemeClr>
                  </a:outerShdw>
                </a:effectLst>
              </a:rPr>
              <a:t>Maths</a:t>
            </a:r>
          </a:p>
          <a:p>
            <a:pPr algn="ctr"/>
            <a:r>
              <a:rPr lang="en-GB" dirty="0" smtClean="0">
                <a:ln w="0"/>
                <a:effectLst>
                  <a:outerShdw blurRad="38100" dist="19050" dir="2700000" algn="tl" rotWithShape="0">
                    <a:schemeClr val="dk1">
                      <a:alpha val="40000"/>
                    </a:schemeClr>
                  </a:outerShdw>
                </a:effectLst>
              </a:rPr>
              <a:t>www.royalmintmuseum.org.uk/learning/</a:t>
            </a:r>
            <a:endParaRPr lang="en-GB" dirty="0">
              <a:ln w="0"/>
              <a:effectLst>
                <a:outerShdw blurRad="38100" dist="19050" dir="2700000" algn="tl" rotWithShape="0">
                  <a:schemeClr val="dk1">
                    <a:alpha val="40000"/>
                  </a:schemeClr>
                </a:outerShdw>
              </a:effectLst>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806" y="4316960"/>
            <a:ext cx="3269899" cy="1865680"/>
          </a:xfrm>
          <a:prstGeom prst="rect">
            <a:avLst/>
          </a:prstGeom>
        </p:spPr>
      </p:pic>
    </p:spTree>
    <p:extLst>
      <p:ext uri="{BB962C8B-B14F-4D97-AF65-F5344CB8AC3E}">
        <p14:creationId xmlns:p14="http://schemas.microsoft.com/office/powerpoint/2010/main" val="350375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6" name="Picture 2" descr="2p re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5413" y="892909"/>
            <a:ext cx="1527175"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
          <p:cNvSpPr txBox="1">
            <a:spLocks noChangeArrowheads="1"/>
          </p:cNvSpPr>
          <p:nvPr/>
        </p:nvSpPr>
        <p:spPr bwMode="auto">
          <a:xfrm>
            <a:off x="1828800" y="356334"/>
            <a:ext cx="914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Activity One: Weighing and Measuring Coins</a:t>
            </a:r>
          </a:p>
        </p:txBody>
      </p:sp>
      <p:sp>
        <p:nvSpPr>
          <p:cNvPr id="8" name="Text Box 10"/>
          <p:cNvSpPr txBox="1">
            <a:spLocks noChangeArrowheads="1"/>
          </p:cNvSpPr>
          <p:nvPr/>
        </p:nvSpPr>
        <p:spPr bwMode="auto">
          <a:xfrm>
            <a:off x="8172450" y="889734"/>
            <a:ext cx="2419350" cy="291465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r>
              <a:rPr lang="en-US" altLang="en-US" sz="1600" u="sng">
                <a:latin typeface="StoneInformal LT" pitchFamily="2" charset="0"/>
                <a:cs typeface="Calibri" panose="020F0502020204030204" pitchFamily="34" charset="0"/>
              </a:rPr>
              <a:t>Weight</a:t>
            </a:r>
          </a:p>
          <a:p>
            <a:pPr defTabSz="914400" eaLnBrk="1" hangingPunct="1"/>
            <a:endParaRPr lang="en-US" altLang="en-US" sz="900">
              <a:latin typeface="StoneInformal LT" pitchFamily="2" charset="0"/>
              <a:cs typeface="Calibri" panose="020F0502020204030204" pitchFamily="34" charset="0"/>
            </a:endParaRPr>
          </a:p>
          <a:p>
            <a:pPr defTabSz="914400"/>
            <a:r>
              <a:rPr lang="en-US" altLang="en-US" sz="1100">
                <a:latin typeface="StoneInformal LT" pitchFamily="2" charset="0"/>
                <a:cs typeface="Calibri" panose="020F0502020204030204" pitchFamily="34" charset="0"/>
              </a:rPr>
              <a:t>Weigh one coin at a time. You will need to use scales that show decimal numbers. </a:t>
            </a:r>
            <a:endParaRPr lang="en-US" altLang="en-US" sz="900">
              <a:latin typeface="StoneInformal LT" pitchFamily="2" charset="0"/>
              <a:cs typeface="Arial" panose="020B0604020202020204" pitchFamily="34" charset="0"/>
            </a:endParaRPr>
          </a:p>
          <a:p>
            <a:pPr defTabSz="914400"/>
            <a:r>
              <a:rPr lang="en-US" altLang="en-US" sz="1100">
                <a:latin typeface="StoneInformal LT" pitchFamily="2" charset="0"/>
                <a:cs typeface="Calibri" panose="020F0502020204030204" pitchFamily="34" charset="0"/>
              </a:rPr>
              <a:t>Clear the scales (so they are showing 0) and then place the coin onto the scales to weigh it. Read the display carefully and then take the coin off. Repeat this 3 times for every coin you need to weigh. Record the weight of the coin in grams. </a:t>
            </a:r>
            <a:endParaRPr lang="en-US" altLang="en-US" sz="900">
              <a:latin typeface="StoneInformal LT" pitchFamily="2" charset="0"/>
              <a:cs typeface="Arial" panose="020B0604020202020204" pitchFamily="34" charset="0"/>
            </a:endParaRPr>
          </a:p>
          <a:p>
            <a:pPr defTabSz="914400"/>
            <a:endParaRPr lang="en-US" altLang="en-US">
              <a:latin typeface="StoneInformal LT" pitchFamily="2" charset="0"/>
              <a:cs typeface="Arial" panose="020B0604020202020204" pitchFamily="34" charset="0"/>
            </a:endParaRPr>
          </a:p>
        </p:txBody>
      </p:sp>
      <p:sp>
        <p:nvSpPr>
          <p:cNvPr id="9" name="Text Box 9"/>
          <p:cNvSpPr txBox="1">
            <a:spLocks noChangeArrowheads="1"/>
          </p:cNvSpPr>
          <p:nvPr/>
        </p:nvSpPr>
        <p:spPr bwMode="auto">
          <a:xfrm>
            <a:off x="2041525" y="1873984"/>
            <a:ext cx="4283075" cy="1900237"/>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r>
              <a:rPr lang="en-US" altLang="en-US" sz="1600" u="sng">
                <a:latin typeface="StoneInformal LT" pitchFamily="2" charset="0"/>
                <a:cs typeface="Calibri" panose="020F0502020204030204" pitchFamily="34" charset="0"/>
              </a:rPr>
              <a:t>Diameter</a:t>
            </a:r>
          </a:p>
          <a:p>
            <a:pPr defTabSz="914400" eaLnBrk="1" hangingPunct="1"/>
            <a:endParaRPr lang="en-US" altLang="en-US" sz="900">
              <a:latin typeface="StoneInformal LT" pitchFamily="2" charset="0"/>
              <a:cs typeface="Calibri" panose="020F0502020204030204" pitchFamily="34" charset="0"/>
            </a:endParaRPr>
          </a:p>
          <a:p>
            <a:pPr defTabSz="914400"/>
            <a:r>
              <a:rPr lang="en-US" altLang="en-US" sz="1100">
                <a:latin typeface="StoneInformal LT" pitchFamily="2" charset="0"/>
                <a:cs typeface="Calibri" panose="020F0502020204030204" pitchFamily="34" charset="0"/>
              </a:rPr>
              <a:t>Use your ruler to measure the widest point of the coin. Most of the coins in the UK are circular, however the 50p and 20p are not- they have 7 sides. To measure across a 50p you need to take your ruler and measure from one of the points on the coin straight across to the flat side opposite. Do this at least 3 times to make sure your measurements are accurate.</a:t>
            </a:r>
            <a:endParaRPr lang="en-US" altLang="en-US" sz="900">
              <a:latin typeface="StoneInformal LT" pitchFamily="2" charset="0"/>
              <a:cs typeface="Arial" panose="020B0604020202020204" pitchFamily="34" charset="0"/>
            </a:endParaRPr>
          </a:p>
          <a:p>
            <a:pPr defTabSz="914400"/>
            <a:r>
              <a:rPr lang="en-US" altLang="en-US" sz="1100" b="1">
                <a:latin typeface="StoneInformal LT" pitchFamily="2" charset="0"/>
                <a:cs typeface="Calibri" panose="020F0502020204030204" pitchFamily="34" charset="0"/>
              </a:rPr>
              <a:t>DID YOU KNOW?</a:t>
            </a:r>
            <a:r>
              <a:rPr lang="en-US" altLang="en-US" sz="1100">
                <a:latin typeface="StoneInformal LT" pitchFamily="2" charset="0"/>
                <a:cs typeface="Calibri" panose="020F0502020204030204" pitchFamily="34" charset="0"/>
              </a:rPr>
              <a:t> That the 50p and 20p coins roll because the distance between the opposite sides is always the same. </a:t>
            </a:r>
            <a:endParaRPr lang="en-US" altLang="en-US">
              <a:latin typeface="StoneInformal LT" pitchFamily="2" charset="0"/>
              <a:cs typeface="Arial" panose="020B0604020202020204" pitchFamily="34" charset="0"/>
            </a:endParaRPr>
          </a:p>
        </p:txBody>
      </p:sp>
      <p:sp>
        <p:nvSpPr>
          <p:cNvPr id="10" name="Text Box 8"/>
          <p:cNvSpPr txBox="1">
            <a:spLocks noChangeArrowheads="1"/>
          </p:cNvSpPr>
          <p:nvPr/>
        </p:nvSpPr>
        <p:spPr bwMode="auto">
          <a:xfrm>
            <a:off x="8172450" y="3928209"/>
            <a:ext cx="2419350" cy="2338387"/>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r>
              <a:rPr lang="en-US" altLang="en-US" sz="1600" u="sng">
                <a:latin typeface="StoneInformal LT" pitchFamily="2" charset="0"/>
                <a:cs typeface="Calibri" panose="020F0502020204030204" pitchFamily="34" charset="0"/>
              </a:rPr>
              <a:t>Circumference</a:t>
            </a:r>
          </a:p>
          <a:p>
            <a:pPr defTabSz="914400" eaLnBrk="1" hangingPunct="1"/>
            <a:endParaRPr lang="en-US" altLang="en-US" sz="900">
              <a:latin typeface="StoneInformal LT" pitchFamily="2" charset="0"/>
              <a:cs typeface="Calibri" panose="020F0502020204030204" pitchFamily="34" charset="0"/>
            </a:endParaRPr>
          </a:p>
          <a:p>
            <a:pPr defTabSz="914400"/>
            <a:r>
              <a:rPr lang="en-US" altLang="en-US" sz="1100">
                <a:latin typeface="StoneInformal LT" pitchFamily="2" charset="0"/>
                <a:cs typeface="Calibri" panose="020F0502020204030204" pitchFamily="34" charset="0"/>
              </a:rPr>
              <a:t>You will need to use a piece of string to measure the circumference of the coins.</a:t>
            </a:r>
            <a:endParaRPr lang="en-US" altLang="en-US" sz="900">
              <a:latin typeface="StoneInformal LT" pitchFamily="2" charset="0"/>
              <a:cs typeface="Arial" panose="020B0604020202020204" pitchFamily="34" charset="0"/>
            </a:endParaRPr>
          </a:p>
          <a:p>
            <a:pPr defTabSz="914400"/>
            <a:r>
              <a:rPr lang="en-US" altLang="en-US" sz="1100">
                <a:latin typeface="StoneInformal LT" pitchFamily="2" charset="0"/>
                <a:cs typeface="Calibri" panose="020F0502020204030204" pitchFamily="34" charset="0"/>
              </a:rPr>
              <a:t>Carefully wrap the string around the edge of the coin and mark on the string where the end meets.</a:t>
            </a:r>
            <a:endParaRPr lang="en-US" altLang="en-US" sz="900">
              <a:latin typeface="StoneInformal LT" pitchFamily="2" charset="0"/>
              <a:cs typeface="Arial" panose="020B0604020202020204" pitchFamily="34" charset="0"/>
            </a:endParaRPr>
          </a:p>
          <a:p>
            <a:pPr defTabSz="914400"/>
            <a:r>
              <a:rPr lang="en-US" altLang="en-US" sz="1100">
                <a:latin typeface="StoneInformal LT" pitchFamily="2" charset="0"/>
                <a:cs typeface="Calibri" panose="020F0502020204030204" pitchFamily="34" charset="0"/>
              </a:rPr>
              <a:t>Then measure the string against a ruler to get your measurement.</a:t>
            </a:r>
            <a:endParaRPr lang="en-US" altLang="en-US" sz="900">
              <a:latin typeface="StoneInformal LT" pitchFamily="2" charset="0"/>
              <a:cs typeface="Arial" panose="020B0604020202020204" pitchFamily="34" charset="0"/>
            </a:endParaRPr>
          </a:p>
          <a:p>
            <a:pPr defTabSz="914400"/>
            <a:r>
              <a:rPr lang="en-US" altLang="en-US" sz="1100">
                <a:latin typeface="StoneInformal LT" pitchFamily="2" charset="0"/>
                <a:cs typeface="Calibri" panose="020F0502020204030204" pitchFamily="34" charset="0"/>
              </a:rPr>
              <a:t>Repeat this 3 times- be careful to make sure the string is not too loose!</a:t>
            </a:r>
            <a:endParaRPr lang="en-US" altLang="en-US">
              <a:latin typeface="StoneInformal LT" pitchFamily="2" charset="0"/>
              <a:cs typeface="Arial" panose="020B0604020202020204" pitchFamily="34" charset="0"/>
            </a:endParaRPr>
          </a:p>
        </p:txBody>
      </p:sp>
      <p:sp>
        <p:nvSpPr>
          <p:cNvPr id="11" name="Text Box 7"/>
          <p:cNvSpPr txBox="1">
            <a:spLocks noChangeArrowheads="1"/>
          </p:cNvSpPr>
          <p:nvPr/>
        </p:nvSpPr>
        <p:spPr bwMode="auto">
          <a:xfrm>
            <a:off x="2041525" y="3913921"/>
            <a:ext cx="2386013" cy="235267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r>
              <a:rPr lang="en-US" altLang="en-US" sz="1600" u="sng">
                <a:latin typeface="StoneInformal LT" pitchFamily="2" charset="0"/>
                <a:cs typeface="Calibri" panose="020F0502020204030204" pitchFamily="34" charset="0"/>
              </a:rPr>
              <a:t>Area</a:t>
            </a:r>
          </a:p>
          <a:p>
            <a:pPr defTabSz="914400" eaLnBrk="1" hangingPunct="1"/>
            <a:endParaRPr lang="en-US" altLang="en-US" sz="900">
              <a:latin typeface="StoneInformal LT" pitchFamily="2" charset="0"/>
              <a:cs typeface="Calibri" panose="020F0502020204030204" pitchFamily="34" charset="0"/>
            </a:endParaRPr>
          </a:p>
          <a:p>
            <a:pPr defTabSz="914400"/>
            <a:r>
              <a:rPr lang="en-US" altLang="en-US" sz="1100">
                <a:latin typeface="StoneInformal LT" pitchFamily="2" charset="0"/>
                <a:cs typeface="Calibri" panose="020F0502020204030204" pitchFamily="34" charset="0"/>
              </a:rPr>
              <a:t>Use a sheet of squared paper to measure the area. Draw around your coin using a pencil and then count the number of squares it covers. Remember to count whole squares first and half squares second. Repeat your count 3 times and record your answer in cm². </a:t>
            </a:r>
            <a:endParaRPr lang="en-US" altLang="en-US">
              <a:latin typeface="StoneInformal LT" pitchFamily="2" charset="0"/>
              <a:cs typeface="Arial" panose="020B0604020202020204" pitchFamily="34" charset="0"/>
            </a:endParaRPr>
          </a:p>
        </p:txBody>
      </p:sp>
      <p:sp>
        <p:nvSpPr>
          <p:cNvPr id="12" name="Text Box 6"/>
          <p:cNvSpPr txBox="1">
            <a:spLocks noChangeArrowheads="1"/>
          </p:cNvSpPr>
          <p:nvPr/>
        </p:nvSpPr>
        <p:spPr bwMode="auto">
          <a:xfrm>
            <a:off x="4646613" y="3913921"/>
            <a:ext cx="3355975" cy="235267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r>
              <a:rPr lang="en-US" altLang="en-US" sz="1600" u="sng">
                <a:latin typeface="StoneInformal LT" pitchFamily="2" charset="0"/>
                <a:cs typeface="Calibri" panose="020F0502020204030204" pitchFamily="34" charset="0"/>
              </a:rPr>
              <a:t>Thickness</a:t>
            </a:r>
          </a:p>
          <a:p>
            <a:pPr defTabSz="914400" eaLnBrk="1" hangingPunct="1"/>
            <a:endParaRPr lang="en-US" altLang="en-US" sz="900">
              <a:latin typeface="StoneInformal LT" pitchFamily="2" charset="0"/>
              <a:cs typeface="Calibri" panose="020F0502020204030204" pitchFamily="34" charset="0"/>
            </a:endParaRPr>
          </a:p>
          <a:p>
            <a:pPr defTabSz="914400"/>
            <a:r>
              <a:rPr lang="en-US" altLang="en-US" sz="1100">
                <a:latin typeface="StoneInformal LT" pitchFamily="2" charset="0"/>
                <a:cs typeface="Calibri" panose="020F0502020204030204" pitchFamily="34" charset="0"/>
              </a:rPr>
              <a:t>Measuring the thickness of coins can be a bit tricky because some of them are very thin. </a:t>
            </a:r>
            <a:endParaRPr lang="en-US" altLang="en-US" sz="900">
              <a:latin typeface="StoneInformal LT" pitchFamily="2" charset="0"/>
              <a:cs typeface="Arial" panose="020B0604020202020204" pitchFamily="34" charset="0"/>
            </a:endParaRPr>
          </a:p>
          <a:p>
            <a:pPr defTabSz="914400"/>
            <a:r>
              <a:rPr lang="en-US" altLang="en-US" sz="1100">
                <a:latin typeface="StoneInformal LT" pitchFamily="2" charset="0"/>
                <a:cs typeface="Calibri" panose="020F0502020204030204" pitchFamily="34" charset="0"/>
              </a:rPr>
              <a:t>One way to measure the thickness accurately is to make a stack of coins by stacking 5 or 10 coins on top of each other. You then need to measure the stack with a ruler, so that you know the thickness of all 5 (or 10) coins together. After you have done this divide your answer by the number of coins in the stack. This will give you the answer you need for 1 coin. You might need to use a calculator to help you. </a:t>
            </a:r>
            <a:endParaRPr lang="en-US" altLang="en-US">
              <a:latin typeface="StoneInformal LT" pitchFamily="2" charset="0"/>
              <a:cs typeface="Arial" panose="020B0604020202020204" pitchFamily="34" charset="0"/>
            </a:endParaRPr>
          </a:p>
        </p:txBody>
      </p:sp>
      <p:pic>
        <p:nvPicPr>
          <p:cNvPr id="13" name="Picture 3" descr="50p obver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5100" y="2283559"/>
            <a:ext cx="156527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AutoShape 1"/>
          <p:cNvCxnSpPr>
            <a:cxnSpLocks noChangeShapeType="1"/>
          </p:cNvCxnSpPr>
          <p:nvPr/>
        </p:nvCxnSpPr>
        <p:spPr bwMode="auto">
          <a:xfrm>
            <a:off x="6684963" y="2704246"/>
            <a:ext cx="1108075" cy="76200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5" name="TextBox 14"/>
          <p:cNvSpPr txBox="1"/>
          <p:nvPr/>
        </p:nvSpPr>
        <p:spPr>
          <a:xfrm>
            <a:off x="2041525" y="889734"/>
            <a:ext cx="4283075" cy="923925"/>
          </a:xfrm>
          <a:prstGeom prst="rect">
            <a:avLst/>
          </a:prstGeom>
          <a:solidFill>
            <a:schemeClr val="tx2">
              <a:lumMod val="40000"/>
              <a:lumOff val="60000"/>
            </a:schemeClr>
          </a:solidFill>
        </p:spPr>
        <p:txBody>
          <a:bodyPr>
            <a:spAutoFit/>
          </a:bodyPr>
          <a:lstStyle/>
          <a:p>
            <a:pPr fontAlgn="auto">
              <a:spcBef>
                <a:spcPts val="0"/>
              </a:spcBef>
              <a:spcAft>
                <a:spcPts val="0"/>
              </a:spcAft>
              <a:defRPr/>
            </a:pPr>
            <a:r>
              <a:rPr lang="en-GB" dirty="0">
                <a:latin typeface="StoneInformal LT" pitchFamily="2" charset="0"/>
                <a:ea typeface="+mn-ea"/>
              </a:rPr>
              <a:t>Using the instructions below, work in groups to measure the coins in your bags.</a:t>
            </a:r>
          </a:p>
        </p:txBody>
      </p:sp>
    </p:spTree>
    <p:extLst>
      <p:ext uri="{BB962C8B-B14F-4D97-AF65-F5344CB8AC3E}">
        <p14:creationId xmlns:p14="http://schemas.microsoft.com/office/powerpoint/2010/main" val="2572578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3"/>
          <p:cNvSpPr txBox="1">
            <a:spLocks noChangeArrowheads="1"/>
          </p:cNvSpPr>
          <p:nvPr/>
        </p:nvSpPr>
        <p:spPr bwMode="auto">
          <a:xfrm>
            <a:off x="1861457" y="447902"/>
            <a:ext cx="914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Activity Two: The Shape of Coins</a:t>
            </a:r>
          </a:p>
        </p:txBody>
      </p:sp>
      <p:grpSp>
        <p:nvGrpSpPr>
          <p:cNvPr id="6" name="Group 4"/>
          <p:cNvGrpSpPr>
            <a:grpSpLocks/>
          </p:cNvGrpSpPr>
          <p:nvPr/>
        </p:nvGrpSpPr>
        <p:grpSpPr bwMode="auto">
          <a:xfrm>
            <a:off x="2366281" y="976539"/>
            <a:ext cx="8164401" cy="781050"/>
            <a:chOff x="284162" y="975720"/>
            <a:chExt cx="8575675" cy="781050"/>
          </a:xfrm>
          <a:effectLst>
            <a:outerShdw blurRad="50800" dist="38100" dir="2700000" algn="tl" rotWithShape="0">
              <a:prstClr val="black">
                <a:alpha val="40000"/>
              </a:prstClr>
            </a:outerShdw>
          </a:effectLst>
        </p:grpSpPr>
        <p:sp>
          <p:nvSpPr>
            <p:cNvPr id="7" name="Rounded Rectangle 6"/>
            <p:cNvSpPr/>
            <p:nvPr/>
          </p:nvSpPr>
          <p:spPr>
            <a:xfrm>
              <a:off x="284162" y="975720"/>
              <a:ext cx="8575675" cy="781050"/>
            </a:xfrm>
            <a:prstGeom prst="roundRect">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endParaRPr lang="en-GB"/>
            </a:p>
          </p:txBody>
        </p:sp>
        <p:sp>
          <p:nvSpPr>
            <p:cNvPr id="8" name="TextBox 5"/>
            <p:cNvSpPr txBox="1">
              <a:spLocks noChangeArrowheads="1"/>
            </p:cNvSpPr>
            <p:nvPr/>
          </p:nvSpPr>
          <p:spPr bwMode="auto">
            <a:xfrm>
              <a:off x="317500" y="1043188"/>
              <a:ext cx="8509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n-GB" dirty="0" smtClean="0">
                  <a:latin typeface="StoneInformal LT" pitchFamily="2" charset="0"/>
                </a:rPr>
                <a:t>As you saw from the </a:t>
              </a:r>
              <a:r>
                <a:rPr lang="en-GB" dirty="0" err="1" smtClean="0">
                  <a:latin typeface="StoneInformal LT" pitchFamily="2" charset="0"/>
                </a:rPr>
                <a:t>threepence</a:t>
              </a:r>
              <a:r>
                <a:rPr lang="en-GB" dirty="0" smtClean="0">
                  <a:latin typeface="StoneInformal LT" pitchFamily="2" charset="0"/>
                </a:rPr>
                <a:t>, coins don</a:t>
              </a:r>
              <a:r>
                <a:rPr lang="en-GB" altLang="en-US" dirty="0" smtClean="0">
                  <a:latin typeface="StoneInformal LT" pitchFamily="2" charset="0"/>
                </a:rPr>
                <a:t>’</a:t>
              </a:r>
              <a:r>
                <a:rPr lang="en-GB" dirty="0" smtClean="0">
                  <a:latin typeface="StoneInformal LT" pitchFamily="2" charset="0"/>
                </a:rPr>
                <a:t>t have to be round. What different </a:t>
              </a:r>
              <a:r>
                <a:rPr lang="en-GB" b="1" dirty="0" smtClean="0">
                  <a:latin typeface="StoneInformal LT" pitchFamily="2" charset="0"/>
                </a:rPr>
                <a:t>shapes</a:t>
              </a:r>
              <a:r>
                <a:rPr lang="en-GB" dirty="0" smtClean="0">
                  <a:latin typeface="StoneInformal LT" pitchFamily="2" charset="0"/>
                </a:rPr>
                <a:t> do you think we could use for coins?</a:t>
              </a: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52207" y="2432277"/>
            <a:ext cx="4737100" cy="346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4751670" y="3977986"/>
            <a:ext cx="1743075" cy="369332"/>
          </a:xfrm>
          <a:prstGeom prst="rect">
            <a:avLst/>
          </a:prstGeom>
          <a:noFill/>
        </p:spPr>
        <p:txBody>
          <a:bodyPr>
            <a:spAutoFit/>
          </a:bodyPr>
          <a:lstStyle/>
          <a:p>
            <a:pPr algn="ctr" fontAlgn="auto">
              <a:spcBef>
                <a:spcPts val="0"/>
              </a:spcBef>
              <a:spcAft>
                <a:spcPts val="0"/>
              </a:spcAft>
              <a:defRPr/>
            </a:pPr>
            <a:r>
              <a:rPr lang="en-GB"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StoneInformal LT" pitchFamily="2" charset="0"/>
              </a:rPr>
              <a:t>Coin Shapes</a:t>
            </a:r>
          </a:p>
        </p:txBody>
      </p:sp>
    </p:spTree>
    <p:extLst>
      <p:ext uri="{BB962C8B-B14F-4D97-AF65-F5344CB8AC3E}">
        <p14:creationId xmlns:p14="http://schemas.microsoft.com/office/powerpoint/2010/main" val="13513276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Rounded Rectangle 4"/>
          <p:cNvSpPr/>
          <p:nvPr/>
        </p:nvSpPr>
        <p:spPr>
          <a:xfrm>
            <a:off x="2553300" y="432707"/>
            <a:ext cx="7086600" cy="735013"/>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GB" dirty="0">
                <a:latin typeface="StoneInformal LT" pitchFamily="2" charset="0"/>
              </a:rPr>
              <a:t>Here are some examples of coins of different shapes from around the world</a:t>
            </a:r>
          </a:p>
        </p:txBody>
      </p:sp>
      <p:pic>
        <p:nvPicPr>
          <p:cNvPr id="6" name="Picture 5" descr="Bermuda 2007 $3 ob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9498" y="3749274"/>
            <a:ext cx="1789531"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sa 1r obv.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71762" y="3783005"/>
            <a:ext cx="1800000"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ng k1 obv.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220640" y="1719001"/>
            <a:ext cx="1800000"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Malta obv.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36972" y="3749274"/>
            <a:ext cx="1883668"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50p reverse.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49715" y="1724391"/>
            <a:ext cx="1922047"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20p reverse.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75552" y="1719001"/>
            <a:ext cx="1842664"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31895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Rounded Rectangle 4"/>
          <p:cNvSpPr/>
          <p:nvPr/>
        </p:nvSpPr>
        <p:spPr bwMode="auto">
          <a:xfrm>
            <a:off x="2506436" y="477611"/>
            <a:ext cx="7820025" cy="631825"/>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GB" dirty="0">
                <a:latin typeface="StoneInformal LT" pitchFamily="2" charset="0"/>
              </a:rPr>
              <a:t>We all need coins to do certain things, for example, fit in our pockets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4349" y="1934936"/>
            <a:ext cx="4325937" cy="316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240112" y="3247795"/>
            <a:ext cx="2009775" cy="646331"/>
          </a:xfrm>
          <a:prstGeom prst="rect">
            <a:avLst/>
          </a:prstGeom>
          <a:noFill/>
        </p:spPr>
        <p:txBody>
          <a:bodyPr>
            <a:spAutoFit/>
          </a:bodyPr>
          <a:lstStyle/>
          <a:p>
            <a:pPr algn="ctr" fontAlgn="auto">
              <a:spcBef>
                <a:spcPts val="0"/>
              </a:spcBef>
              <a:spcAft>
                <a:spcPts val="0"/>
              </a:spcAft>
              <a:defRPr/>
            </a:pPr>
            <a:r>
              <a:rPr lang="en-GB"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StoneInformal LT" pitchFamily="2" charset="0"/>
              </a:rPr>
              <a:t>What do coins need to be/do?</a:t>
            </a:r>
          </a:p>
        </p:txBody>
      </p:sp>
      <p:sp>
        <p:nvSpPr>
          <p:cNvPr id="9" name="Rounded Rectangular Callout 8"/>
          <p:cNvSpPr/>
          <p:nvPr/>
        </p:nvSpPr>
        <p:spPr bwMode="auto">
          <a:xfrm>
            <a:off x="2506436" y="5209949"/>
            <a:ext cx="7820025" cy="644525"/>
          </a:xfrm>
          <a:prstGeom prst="wedgeRoundRectCallout">
            <a:avLst>
              <a:gd name="adj1" fmla="val -26377"/>
              <a:gd name="adj2" fmla="val -44910"/>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In pairs or groups think about what other things coins need to be able to do.</a:t>
            </a:r>
          </a:p>
        </p:txBody>
      </p:sp>
    </p:spTree>
    <p:extLst>
      <p:ext uri="{BB962C8B-B14F-4D97-AF65-F5344CB8AC3E}">
        <p14:creationId xmlns:p14="http://schemas.microsoft.com/office/powerpoint/2010/main" val="5078624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4"/>
          <p:cNvSpPr txBox="1">
            <a:spLocks noChangeArrowheads="1"/>
          </p:cNvSpPr>
          <p:nvPr/>
        </p:nvSpPr>
        <p:spPr bwMode="auto">
          <a:xfrm>
            <a:off x="5214710" y="1871436"/>
            <a:ext cx="4286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Take a 20p or 50p and set up a slope…</a:t>
            </a:r>
          </a:p>
        </p:txBody>
      </p:sp>
      <p:sp>
        <p:nvSpPr>
          <p:cNvPr id="6" name="Rounded Rectangle 5"/>
          <p:cNvSpPr/>
          <p:nvPr/>
        </p:nvSpPr>
        <p:spPr bwMode="auto">
          <a:xfrm>
            <a:off x="2496910" y="542699"/>
            <a:ext cx="7572375" cy="804862"/>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There is something special about 20p and 50p coins, do you know what it is?</a:t>
            </a:r>
          </a:p>
        </p:txBody>
      </p:sp>
      <p:pic>
        <p:nvPicPr>
          <p:cNvPr id="7"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33535" y="2792186"/>
            <a:ext cx="47625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4485" y="1415824"/>
            <a:ext cx="2038350" cy="20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p:nvSpPr>
        <p:spPr bwMode="auto">
          <a:xfrm>
            <a:off x="6433910" y="2715986"/>
            <a:ext cx="39401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Balance the coin on its edge at the top of the slope and let go…</a:t>
            </a:r>
          </a:p>
        </p:txBody>
      </p:sp>
      <p:sp>
        <p:nvSpPr>
          <p:cNvPr id="10" name="TextBox 9"/>
          <p:cNvSpPr txBox="1">
            <a:spLocks noChangeArrowheads="1"/>
          </p:cNvSpPr>
          <p:nvPr/>
        </p:nvSpPr>
        <p:spPr bwMode="auto">
          <a:xfrm>
            <a:off x="7173685" y="3679599"/>
            <a:ext cx="30861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Even though the coins are not round, they still roll.</a:t>
            </a:r>
          </a:p>
        </p:txBody>
      </p:sp>
      <p:sp>
        <p:nvSpPr>
          <p:cNvPr id="11" name="Rounded Rectangle 10"/>
          <p:cNvSpPr/>
          <p:nvPr/>
        </p:nvSpPr>
        <p:spPr>
          <a:xfrm>
            <a:off x="8335735" y="4840061"/>
            <a:ext cx="1924050" cy="904875"/>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GB" dirty="0">
                <a:latin typeface="StoneInformal LT" pitchFamily="2" charset="0"/>
              </a:rPr>
              <a:t>Can you work out why?</a:t>
            </a:r>
          </a:p>
        </p:txBody>
      </p:sp>
    </p:spTree>
    <p:extLst>
      <p:ext uri="{BB962C8B-B14F-4D97-AF65-F5344CB8AC3E}">
        <p14:creationId xmlns:p14="http://schemas.microsoft.com/office/powerpoint/2010/main" val="28969039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1"/>
          <p:cNvSpPr txBox="1">
            <a:spLocks noChangeArrowheads="1"/>
          </p:cNvSpPr>
          <p:nvPr/>
        </p:nvSpPr>
        <p:spPr bwMode="auto">
          <a:xfrm>
            <a:off x="2601685" y="251053"/>
            <a:ext cx="7486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The Equilateral Curve Heptagon</a:t>
            </a:r>
          </a:p>
        </p:txBody>
      </p:sp>
      <p:pic>
        <p:nvPicPr>
          <p:cNvPr id="6"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1685" y="1838553"/>
            <a:ext cx="3427413"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a:cxnSpLocks noChangeShapeType="1"/>
          </p:cNvCxnSpPr>
          <p:nvPr/>
        </p:nvCxnSpPr>
        <p:spPr bwMode="auto">
          <a:xfrm flipH="1">
            <a:off x="5202010" y="2313215"/>
            <a:ext cx="1381125" cy="0"/>
          </a:xfrm>
          <a:prstGeom prst="straightConnector1">
            <a:avLst/>
          </a:prstGeom>
          <a:ln>
            <a:headEnd/>
            <a:tailEnd type="arrow" w="med" len="med"/>
          </a:ln>
          <a:extLst/>
        </p:spPr>
        <p:style>
          <a:lnRef idx="3">
            <a:schemeClr val="accent1"/>
          </a:lnRef>
          <a:fillRef idx="0">
            <a:schemeClr val="accent1"/>
          </a:fillRef>
          <a:effectRef idx="2">
            <a:schemeClr val="accent1"/>
          </a:effectRef>
          <a:fontRef idx="minor">
            <a:schemeClr val="tx1"/>
          </a:fontRef>
        </p:style>
      </p:cxnSp>
      <p:sp>
        <p:nvSpPr>
          <p:cNvPr id="8" name="Rounded Rectangle 7"/>
          <p:cNvSpPr/>
          <p:nvPr/>
        </p:nvSpPr>
        <p:spPr bwMode="auto">
          <a:xfrm>
            <a:off x="2515960" y="808265"/>
            <a:ext cx="8010525" cy="750888"/>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The 20p and the 50p coins roll because they are a special shape, known as an </a:t>
            </a:r>
            <a:r>
              <a:rPr lang="en-GB" b="1" dirty="0">
                <a:latin typeface="StoneInformal LT" pitchFamily="2" charset="0"/>
              </a:rPr>
              <a:t>equilateral curve heptagon</a:t>
            </a:r>
            <a:r>
              <a:rPr lang="en-GB" dirty="0">
                <a:latin typeface="StoneInformal LT" pitchFamily="2" charset="0"/>
              </a:rPr>
              <a:t>.</a:t>
            </a:r>
          </a:p>
        </p:txBody>
      </p:sp>
      <p:sp>
        <p:nvSpPr>
          <p:cNvPr id="9" name="Rounded Rectangle 8"/>
          <p:cNvSpPr/>
          <p:nvPr/>
        </p:nvSpPr>
        <p:spPr>
          <a:xfrm>
            <a:off x="6621235" y="1749653"/>
            <a:ext cx="3667125" cy="1522412"/>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If you look carefully you can see that this is because the sides of the shape are slightly curved, not flat like you might expect. </a:t>
            </a:r>
          </a:p>
        </p:txBody>
      </p:sp>
      <p:sp>
        <p:nvSpPr>
          <p:cNvPr id="10" name="Rounded Rectangle 9"/>
          <p:cNvSpPr/>
          <p:nvPr/>
        </p:nvSpPr>
        <p:spPr>
          <a:xfrm>
            <a:off x="6621235" y="3408590"/>
            <a:ext cx="3667125" cy="1152525"/>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This means that a shape like a hexagon with flat sides won</a:t>
            </a:r>
            <a:r>
              <a:rPr lang="en-GB" altLang="en-US" dirty="0">
                <a:latin typeface="StoneInformal LT" pitchFamily="2" charset="0"/>
              </a:rPr>
              <a:t>’</a:t>
            </a:r>
            <a:r>
              <a:rPr lang="en-GB" dirty="0">
                <a:latin typeface="StoneInformal LT" pitchFamily="2" charset="0"/>
              </a:rPr>
              <a:t>t roll, but these coins will. </a:t>
            </a:r>
          </a:p>
        </p:txBody>
      </p:sp>
      <p:sp>
        <p:nvSpPr>
          <p:cNvPr id="13" name="Rounded Rectangular Callout 12"/>
          <p:cNvSpPr/>
          <p:nvPr/>
        </p:nvSpPr>
        <p:spPr bwMode="auto">
          <a:xfrm>
            <a:off x="6621235" y="4684940"/>
            <a:ext cx="3667125" cy="1092200"/>
          </a:xfrm>
          <a:prstGeom prst="wedgeRoundRectCallout">
            <a:avLst>
              <a:gd name="adj1" fmla="val -49404"/>
              <a:gd name="adj2" fmla="val 20889"/>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Britain was the first country in the world to use this shape for coins.</a:t>
            </a:r>
          </a:p>
        </p:txBody>
      </p:sp>
    </p:spTree>
    <p:extLst>
      <p:ext uri="{BB962C8B-B14F-4D97-AF65-F5344CB8AC3E}">
        <p14:creationId xmlns:p14="http://schemas.microsoft.com/office/powerpoint/2010/main" val="25890710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5" name="Picture 1" descr="How to Draw a 50p.pd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9972" y="-1876312"/>
            <a:ext cx="6157913" cy="729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1915885" y="344034"/>
            <a:ext cx="914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The Equilateral Curve Heptagon</a:t>
            </a:r>
          </a:p>
        </p:txBody>
      </p:sp>
      <p:sp>
        <p:nvSpPr>
          <p:cNvPr id="7" name="TextBox 6"/>
          <p:cNvSpPr txBox="1">
            <a:spLocks noChangeArrowheads="1"/>
          </p:cNvSpPr>
          <p:nvPr/>
        </p:nvSpPr>
        <p:spPr bwMode="auto">
          <a:xfrm>
            <a:off x="6259285" y="1139371"/>
            <a:ext cx="4343400" cy="440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buFont typeface="Calibri" panose="020F0502020204030204" pitchFamily="34" charset="0"/>
              <a:buAutoNum type="arabicPeriod"/>
            </a:pPr>
            <a:r>
              <a:rPr lang="en-GB" altLang="en-US" sz="1400">
                <a:latin typeface="StoneInformal LT" pitchFamily="2" charset="0"/>
              </a:rPr>
              <a:t>Draw a line 8cm long. Label the ends X and Y and mark the centre O.</a:t>
            </a:r>
          </a:p>
          <a:p>
            <a:pPr eaLnBrk="1" hangingPunct="1">
              <a:buFont typeface="Calibri" panose="020F0502020204030204" pitchFamily="34" charset="0"/>
              <a:buAutoNum type="arabicPeriod"/>
            </a:pPr>
            <a:r>
              <a:rPr lang="en-GB" altLang="en-US" sz="1400">
                <a:latin typeface="StoneInformal LT" pitchFamily="2" charset="0"/>
              </a:rPr>
              <a:t>Draw a parallel line 3cm above and label it PQ.</a:t>
            </a:r>
          </a:p>
          <a:p>
            <a:pPr eaLnBrk="1" hangingPunct="1">
              <a:buFont typeface="Calibri" panose="020F0502020204030204" pitchFamily="34" charset="0"/>
              <a:buAutoNum type="arabicPeriod"/>
            </a:pPr>
            <a:r>
              <a:rPr lang="en-GB" altLang="en-US" sz="1400">
                <a:latin typeface="StoneInformal LT" pitchFamily="2" charset="0"/>
              </a:rPr>
              <a:t>Line the centre of your protractor up with O and then mark every 51 3/7º.</a:t>
            </a:r>
          </a:p>
          <a:p>
            <a:pPr eaLnBrk="1" hangingPunct="1">
              <a:buFont typeface="Calibri" panose="020F0502020204030204" pitchFamily="34" charset="0"/>
              <a:buAutoNum type="arabicPeriod"/>
            </a:pPr>
            <a:r>
              <a:rPr lang="en-GB" altLang="en-US" sz="1400">
                <a:latin typeface="StoneInformal LT" pitchFamily="2" charset="0"/>
              </a:rPr>
              <a:t>Join each of your points up with the centre O. </a:t>
            </a:r>
          </a:p>
          <a:p>
            <a:pPr eaLnBrk="1" hangingPunct="1">
              <a:buFont typeface="Calibri" panose="020F0502020204030204" pitchFamily="34" charset="0"/>
              <a:buAutoNum type="arabicPeriod"/>
            </a:pPr>
            <a:r>
              <a:rPr lang="en-GB" altLang="en-US" sz="1400">
                <a:latin typeface="StoneInformal LT" pitchFamily="2" charset="0"/>
              </a:rPr>
              <a:t>Label your lines A-G copying the diagram carefully.</a:t>
            </a:r>
          </a:p>
          <a:p>
            <a:pPr eaLnBrk="1" hangingPunct="1">
              <a:buFont typeface="Calibri" panose="020F0502020204030204" pitchFamily="34" charset="0"/>
              <a:buAutoNum type="arabicPeriod"/>
            </a:pPr>
            <a:r>
              <a:rPr lang="en-GB" altLang="en-US" sz="1400">
                <a:latin typeface="StoneInformal LT" pitchFamily="2" charset="0"/>
              </a:rPr>
              <a:t>Set your compass to 6cm.</a:t>
            </a:r>
          </a:p>
          <a:p>
            <a:pPr eaLnBrk="1" hangingPunct="1">
              <a:buFont typeface="Calibri" panose="020F0502020204030204" pitchFamily="34" charset="0"/>
              <a:buAutoNum type="arabicPeriod"/>
            </a:pPr>
            <a:r>
              <a:rPr lang="en-GB" altLang="en-US" sz="1400">
                <a:latin typeface="StoneInformal LT" pitchFamily="2" charset="0"/>
              </a:rPr>
              <a:t>Put the point of your compass where your line A crosses your line PQ, then draw a curve between your lines E and D.</a:t>
            </a:r>
          </a:p>
          <a:p>
            <a:pPr eaLnBrk="1" hangingPunct="1">
              <a:buFont typeface="Calibri" panose="020F0502020204030204" pitchFamily="34" charset="0"/>
              <a:buAutoNum type="arabicPeriod"/>
            </a:pPr>
            <a:r>
              <a:rPr lang="en-GB" altLang="en-US" sz="1400">
                <a:latin typeface="StoneInformal LT" pitchFamily="2" charset="0"/>
              </a:rPr>
              <a:t>Next put the point of your compass on your line E and draw a curve between A and B.</a:t>
            </a:r>
          </a:p>
          <a:p>
            <a:pPr eaLnBrk="1" hangingPunct="1">
              <a:buFont typeface="Calibri" panose="020F0502020204030204" pitchFamily="34" charset="0"/>
              <a:buAutoNum type="arabicPeriod"/>
            </a:pPr>
            <a:r>
              <a:rPr lang="en-GB" altLang="en-US" sz="1400">
                <a:latin typeface="StoneInformal LT" pitchFamily="2" charset="0"/>
              </a:rPr>
              <a:t>Repeat this with line D and so on until you have completed your shape.</a:t>
            </a:r>
          </a:p>
          <a:p>
            <a:pPr eaLnBrk="1" hangingPunct="1">
              <a:buFont typeface="Calibri" panose="020F0502020204030204" pitchFamily="34" charset="0"/>
              <a:buAutoNum type="arabicPeriod"/>
            </a:pPr>
            <a:r>
              <a:rPr lang="en-GB" altLang="en-US" sz="1400">
                <a:latin typeface="StoneInformal LT" pitchFamily="2" charset="0"/>
              </a:rPr>
              <a:t>When you have finished rub out your connecting lines to leave you with your equilateral curve heptagon.</a:t>
            </a:r>
          </a:p>
        </p:txBody>
      </p:sp>
      <p:sp>
        <p:nvSpPr>
          <p:cNvPr id="8" name="Rounded Rectangular Callout 7"/>
          <p:cNvSpPr/>
          <p:nvPr/>
        </p:nvSpPr>
        <p:spPr>
          <a:xfrm>
            <a:off x="2215128" y="5030107"/>
            <a:ext cx="2387600" cy="782638"/>
          </a:xfrm>
          <a:prstGeom prst="wedgeRoundRectCallout">
            <a:avLst>
              <a:gd name="adj1" fmla="val -44732"/>
              <a:gd name="adj2" fmla="val 26584"/>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Can you draw one?</a:t>
            </a:r>
          </a:p>
        </p:txBody>
      </p:sp>
    </p:spTree>
    <p:extLst>
      <p:ext uri="{BB962C8B-B14F-4D97-AF65-F5344CB8AC3E}">
        <p14:creationId xmlns:p14="http://schemas.microsoft.com/office/powerpoint/2010/main" val="16534463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2"/>
          <p:cNvSpPr txBox="1">
            <a:spLocks noChangeArrowheads="1"/>
          </p:cNvSpPr>
          <p:nvPr/>
        </p:nvSpPr>
        <p:spPr bwMode="auto">
          <a:xfrm>
            <a:off x="2559504" y="1251857"/>
            <a:ext cx="79295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Some countries, rather than having different shaped coins, make their coins into rings. </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9017" y="2139270"/>
            <a:ext cx="2868612" cy="286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7142" y="2231345"/>
            <a:ext cx="2686050"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ular Callout 7"/>
          <p:cNvSpPr/>
          <p:nvPr/>
        </p:nvSpPr>
        <p:spPr bwMode="auto">
          <a:xfrm>
            <a:off x="3821567" y="5015820"/>
            <a:ext cx="5219700" cy="762000"/>
          </a:xfrm>
          <a:prstGeom prst="wedgeRoundRectCallout">
            <a:avLst>
              <a:gd name="adj1" fmla="val 50113"/>
              <a:gd name="adj2" fmla="val 30242"/>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Why is it not possible for us to do this in the United Kingdom?</a:t>
            </a:r>
          </a:p>
        </p:txBody>
      </p:sp>
      <p:grpSp>
        <p:nvGrpSpPr>
          <p:cNvPr id="9" name="Group 10"/>
          <p:cNvGrpSpPr>
            <a:grpSpLocks/>
          </p:cNvGrpSpPr>
          <p:nvPr/>
        </p:nvGrpSpPr>
        <p:grpSpPr bwMode="auto">
          <a:xfrm>
            <a:off x="2559504" y="404132"/>
            <a:ext cx="7934326" cy="730250"/>
            <a:chOff x="414338" y="447675"/>
            <a:chExt cx="8312150" cy="729457"/>
          </a:xfrm>
          <a:effectLst>
            <a:outerShdw blurRad="50800" dist="38100" dir="2700000" algn="tl" rotWithShape="0">
              <a:prstClr val="black">
                <a:alpha val="40000"/>
              </a:prstClr>
            </a:outerShdw>
          </a:effectLst>
        </p:grpSpPr>
        <p:sp>
          <p:nvSpPr>
            <p:cNvPr id="10" name="Rounded Rectangle 9"/>
            <p:cNvSpPr/>
            <p:nvPr/>
          </p:nvSpPr>
          <p:spPr>
            <a:xfrm>
              <a:off x="414338" y="447675"/>
              <a:ext cx="8312150" cy="729457"/>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GB" dirty="0"/>
            </a:p>
          </p:txBody>
        </p:sp>
        <p:sp>
          <p:nvSpPr>
            <p:cNvPr id="11" name="TextBox 1"/>
            <p:cNvSpPr txBox="1">
              <a:spLocks noChangeArrowheads="1"/>
            </p:cNvSpPr>
            <p:nvPr/>
          </p:nvSpPr>
          <p:spPr bwMode="auto">
            <a:xfrm>
              <a:off x="731430" y="489346"/>
              <a:ext cx="7990296" cy="646113"/>
            </a:xfrm>
            <a:prstGeom prst="rect">
              <a:avLst/>
            </a:prstGeom>
            <a:ln>
              <a:noFill/>
            </a:ln>
            <a:extLst/>
          </p:spPr>
          <p:style>
            <a:lnRef idx="2">
              <a:schemeClr val="accent1"/>
            </a:lnRef>
            <a:fillRef idx="1">
              <a:schemeClr val="lt1"/>
            </a:fillRef>
            <a:effectRef idx="0">
              <a:schemeClr val="accent1"/>
            </a:effectRef>
            <a:fontRef idx="minor">
              <a:schemeClr val="dk1"/>
            </a:fontRef>
          </p:style>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n-GB" dirty="0" smtClean="0">
                  <a:latin typeface="StoneInformal LT" pitchFamily="2" charset="0"/>
                </a:rPr>
                <a:t>It is important for coins to roll so that they can be used in vending machines and parking meters.</a:t>
              </a:r>
            </a:p>
          </p:txBody>
        </p:sp>
      </p:grpSp>
      <p:sp>
        <p:nvSpPr>
          <p:cNvPr id="12" name="TextBox 11"/>
          <p:cNvSpPr txBox="1">
            <a:spLocks noChangeArrowheads="1"/>
          </p:cNvSpPr>
          <p:nvPr/>
        </p:nvSpPr>
        <p:spPr bwMode="auto">
          <a:xfrm>
            <a:off x="4807404" y="1923370"/>
            <a:ext cx="3248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1400">
                <a:latin typeface="StoneInformal LT" pitchFamily="2" charset="0"/>
              </a:rPr>
              <a:t>This coin is from Papua New Guinea</a:t>
            </a:r>
          </a:p>
        </p:txBody>
      </p:sp>
    </p:spTree>
    <p:extLst>
      <p:ext uri="{BB962C8B-B14F-4D97-AF65-F5344CB8AC3E}">
        <p14:creationId xmlns:p14="http://schemas.microsoft.com/office/powerpoint/2010/main" val="29837557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83329" y="1099004"/>
            <a:ext cx="5629275"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Elizabeth_II_Decimal_type1_Half_Penny_revers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65104" y="1332367"/>
            <a:ext cx="9175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7" name="Rounded Rectangle 6"/>
          <p:cNvSpPr/>
          <p:nvPr/>
        </p:nvSpPr>
        <p:spPr bwMode="auto">
          <a:xfrm>
            <a:off x="2278517" y="470354"/>
            <a:ext cx="8267700" cy="566738"/>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Look closely at the weight column of your results table. What do you see?</a:t>
            </a:r>
          </a:p>
        </p:txBody>
      </p:sp>
      <p:sp>
        <p:nvSpPr>
          <p:cNvPr id="8" name="Rounded Rectangle 7"/>
          <p:cNvSpPr/>
          <p:nvPr/>
        </p:nvSpPr>
        <p:spPr>
          <a:xfrm>
            <a:off x="2242004" y="2488067"/>
            <a:ext cx="8272463" cy="733425"/>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GB" dirty="0">
                <a:latin typeface="StoneInformal LT" pitchFamily="2" charset="0"/>
              </a:rPr>
              <a:t>A 2p coin weighs twice as much as a 1p coin, and the 10p coin weighs twice as much as the 5p coin. This is a </a:t>
            </a:r>
            <a:r>
              <a:rPr lang="en-GB" b="1" dirty="0">
                <a:latin typeface="StoneInformal LT" pitchFamily="2" charset="0"/>
              </a:rPr>
              <a:t>weight to value </a:t>
            </a:r>
            <a:r>
              <a:rPr lang="en-GB" dirty="0">
                <a:latin typeface="StoneInformal LT" pitchFamily="2" charset="0"/>
              </a:rPr>
              <a:t>relationship. </a:t>
            </a:r>
          </a:p>
        </p:txBody>
      </p:sp>
      <p:sp>
        <p:nvSpPr>
          <p:cNvPr id="9" name="TextBox 8"/>
          <p:cNvSpPr txBox="1">
            <a:spLocks noChangeArrowheads="1"/>
          </p:cNvSpPr>
          <p:nvPr/>
        </p:nvSpPr>
        <p:spPr bwMode="auto">
          <a:xfrm>
            <a:off x="2278517" y="3405642"/>
            <a:ext cx="684847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buFont typeface="Calibri" panose="020F0502020204030204" pitchFamily="34" charset="0"/>
              <a:buAutoNum type="arabicPeriod"/>
            </a:pPr>
            <a:r>
              <a:rPr lang="en-GB" altLang="en-US">
                <a:latin typeface="StoneInformal LT" pitchFamily="2" charset="0"/>
              </a:rPr>
              <a:t> What advantages are there to having a 2p coin that </a:t>
            </a:r>
          </a:p>
          <a:p>
            <a:pPr eaLnBrk="1" hangingPunct="1"/>
            <a:r>
              <a:rPr lang="en-GB" altLang="en-US">
                <a:latin typeface="StoneInformal LT" pitchFamily="2" charset="0"/>
              </a:rPr>
              <a:t>    weighs twice as much as a 1p coin?</a:t>
            </a:r>
          </a:p>
          <a:p>
            <a:pPr eaLnBrk="1" hangingPunct="1">
              <a:buFont typeface="Calibri" panose="020F0502020204030204" pitchFamily="34" charset="0"/>
              <a:buAutoNum type="arabicPeriod"/>
            </a:pPr>
            <a:endParaRPr lang="en-GB" altLang="en-US">
              <a:latin typeface="StoneInformal LT" pitchFamily="2" charset="0"/>
            </a:endParaRPr>
          </a:p>
          <a:p>
            <a:pPr eaLnBrk="1" hangingPunct="1"/>
            <a:r>
              <a:rPr lang="en-GB" altLang="en-US">
                <a:latin typeface="StoneInformal LT" pitchFamily="2" charset="0"/>
              </a:rPr>
              <a:t>2. What disadvantages are there?</a:t>
            </a:r>
          </a:p>
          <a:p>
            <a:pPr eaLnBrk="1" hangingPunct="1">
              <a:buFont typeface="Calibri" panose="020F0502020204030204" pitchFamily="34" charset="0"/>
              <a:buAutoNum type="arabicPeriod"/>
            </a:pPr>
            <a:endParaRPr lang="en-GB" altLang="en-US">
              <a:latin typeface="StoneInformal LT" pitchFamily="2" charset="0"/>
            </a:endParaRPr>
          </a:p>
          <a:p>
            <a:pPr eaLnBrk="1" hangingPunct="1"/>
            <a:r>
              <a:rPr lang="en-GB" altLang="en-US">
                <a:latin typeface="StoneInformal LT" pitchFamily="2" charset="0"/>
              </a:rPr>
              <a:t>3. Look at your results. Is this the same for the 20p and 50p?</a:t>
            </a:r>
          </a:p>
          <a:p>
            <a:pPr eaLnBrk="1" hangingPunct="1">
              <a:buFont typeface="Calibri" panose="020F0502020204030204" pitchFamily="34" charset="0"/>
              <a:buAutoNum type="arabicPeriod"/>
            </a:pPr>
            <a:endParaRPr lang="en-GB" altLang="en-US">
              <a:latin typeface="StoneInformal LT" pitchFamily="2" charset="0"/>
            </a:endParaRPr>
          </a:p>
          <a:p>
            <a:pPr eaLnBrk="1" hangingPunct="1"/>
            <a:r>
              <a:rPr lang="en-GB" altLang="en-US">
                <a:latin typeface="StoneInformal LT" pitchFamily="2" charset="0"/>
              </a:rPr>
              <a:t>4. Can you work out how much a halfpenny (a coin we </a:t>
            </a:r>
          </a:p>
          <a:p>
            <a:pPr eaLnBrk="1" hangingPunct="1"/>
            <a:r>
              <a:rPr lang="en-GB" altLang="en-US">
                <a:latin typeface="StoneInformal LT" pitchFamily="2" charset="0"/>
              </a:rPr>
              <a:t>    no longer use) would have weighed?</a:t>
            </a:r>
          </a:p>
        </p:txBody>
      </p:sp>
    </p:spTree>
    <p:extLst>
      <p:ext uri="{BB962C8B-B14F-4D97-AF65-F5344CB8AC3E}">
        <p14:creationId xmlns:p14="http://schemas.microsoft.com/office/powerpoint/2010/main" val="35538891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9"/>
          <p:cNvSpPr txBox="1">
            <a:spLocks noChangeArrowheads="1"/>
          </p:cNvSpPr>
          <p:nvPr/>
        </p:nvSpPr>
        <p:spPr bwMode="auto">
          <a:xfrm>
            <a:off x="3174547" y="752703"/>
            <a:ext cx="6823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Think back to the start of this lesson and the story of the lazy threepence… </a:t>
            </a:r>
          </a:p>
        </p:txBody>
      </p:sp>
      <p:pic>
        <p:nvPicPr>
          <p:cNvPr id="6" name="Picture 11" descr="1933 3d.ps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28447" y="1911578"/>
            <a:ext cx="3060700"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ular Callout 6"/>
          <p:cNvSpPr/>
          <p:nvPr/>
        </p:nvSpPr>
        <p:spPr bwMode="auto">
          <a:xfrm>
            <a:off x="6540046" y="2058675"/>
            <a:ext cx="3457575" cy="1182687"/>
          </a:xfrm>
          <a:prstGeom prst="wedgeRoundRectCallout">
            <a:avLst>
              <a:gd name="adj1" fmla="val 22154"/>
              <a:gd name="adj2" fmla="val 50866"/>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buFont typeface="Calibri" pitchFamily="34" charset="0"/>
              <a:buAutoNum type="arabicPeriod"/>
              <a:defRPr/>
            </a:pPr>
            <a:r>
              <a:rPr lang="en-GB" dirty="0">
                <a:latin typeface="StoneInformal LT" pitchFamily="2" charset="0"/>
              </a:rPr>
              <a:t> Do you think that we have  </a:t>
            </a:r>
          </a:p>
          <a:p>
            <a:pPr>
              <a:defRPr/>
            </a:pPr>
            <a:r>
              <a:rPr lang="en-GB" dirty="0">
                <a:latin typeface="StoneInformal LT" pitchFamily="2" charset="0"/>
              </a:rPr>
              <a:t>    any lazy coins today?</a:t>
            </a:r>
          </a:p>
        </p:txBody>
      </p:sp>
      <p:sp>
        <p:nvSpPr>
          <p:cNvPr id="8" name="Rounded Rectangular Callout 7"/>
          <p:cNvSpPr/>
          <p:nvPr/>
        </p:nvSpPr>
        <p:spPr bwMode="auto">
          <a:xfrm>
            <a:off x="6540045" y="3762061"/>
            <a:ext cx="3457575" cy="1323975"/>
          </a:xfrm>
          <a:prstGeom prst="wedgeRoundRectCallout">
            <a:avLst>
              <a:gd name="adj1" fmla="val 22629"/>
              <a:gd name="adj2" fmla="val -45795"/>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2. Are there any coins that </a:t>
            </a:r>
          </a:p>
          <a:p>
            <a:pPr>
              <a:defRPr/>
            </a:pPr>
            <a:r>
              <a:rPr lang="en-GB" dirty="0">
                <a:latin typeface="StoneInformal LT" pitchFamily="2" charset="0"/>
              </a:rPr>
              <a:t>    you would like to change? </a:t>
            </a:r>
          </a:p>
          <a:p>
            <a:pPr>
              <a:defRPr/>
            </a:pPr>
            <a:r>
              <a:rPr lang="en-GB" dirty="0">
                <a:latin typeface="StoneInformal LT" pitchFamily="2" charset="0"/>
              </a:rPr>
              <a:t>    Why?</a:t>
            </a:r>
          </a:p>
        </p:txBody>
      </p:sp>
    </p:spTree>
    <p:extLst>
      <p:ext uri="{BB962C8B-B14F-4D97-AF65-F5344CB8AC3E}">
        <p14:creationId xmlns:p14="http://schemas.microsoft.com/office/powerpoint/2010/main" val="27113312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1"/>
          <p:cNvSpPr txBox="1">
            <a:spLocks noChangeArrowheads="1"/>
          </p:cNvSpPr>
          <p:nvPr/>
        </p:nvSpPr>
        <p:spPr bwMode="auto">
          <a:xfrm>
            <a:off x="1669143" y="559935"/>
            <a:ext cx="914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Coin Identification Challenge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69231" y="2580822"/>
            <a:ext cx="3833812"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2793093" y="2355397"/>
            <a:ext cx="7038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a:latin typeface="StoneInformal LT" pitchFamily="2" charset="0"/>
              </a:rPr>
              <a:t>Work in small groups and record your results using a tally chart</a:t>
            </a:r>
          </a:p>
        </p:txBody>
      </p:sp>
      <p:sp>
        <p:nvSpPr>
          <p:cNvPr id="8" name="Rounded Rectangle 7"/>
          <p:cNvSpPr/>
          <p:nvPr/>
        </p:nvSpPr>
        <p:spPr>
          <a:xfrm>
            <a:off x="6241143" y="2942772"/>
            <a:ext cx="3819525" cy="2609850"/>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GB" dirty="0"/>
          </a:p>
        </p:txBody>
      </p:sp>
      <p:sp>
        <p:nvSpPr>
          <p:cNvPr id="9" name="TextBox 8"/>
          <p:cNvSpPr txBox="1">
            <a:spLocks noChangeArrowheads="1"/>
          </p:cNvSpPr>
          <p:nvPr/>
        </p:nvSpPr>
        <p:spPr bwMode="auto">
          <a:xfrm>
            <a:off x="6412593" y="3082472"/>
            <a:ext cx="36480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buFont typeface="Calibri" panose="020F0502020204030204" pitchFamily="34" charset="0"/>
              <a:buAutoNum type="arabicPeriod"/>
            </a:pPr>
            <a:r>
              <a:rPr lang="en-GB" altLang="en-US">
                <a:latin typeface="StoneInformal LT" pitchFamily="2" charset="0"/>
              </a:rPr>
              <a:t>Did you find the challenge easy or difficult?</a:t>
            </a:r>
          </a:p>
          <a:p>
            <a:pPr eaLnBrk="1" hangingPunct="1">
              <a:buFont typeface="Calibri" panose="020F0502020204030204" pitchFamily="34" charset="0"/>
              <a:buAutoNum type="arabicPeriod"/>
            </a:pPr>
            <a:endParaRPr lang="en-GB" altLang="en-US">
              <a:latin typeface="StoneInformal LT" pitchFamily="2" charset="0"/>
            </a:endParaRPr>
          </a:p>
          <a:p>
            <a:pPr eaLnBrk="1" hangingPunct="1">
              <a:buFont typeface="Calibri" panose="020F0502020204030204" pitchFamily="34" charset="0"/>
              <a:buAutoNum type="arabicPeriod"/>
            </a:pPr>
            <a:r>
              <a:rPr lang="en-GB" altLang="en-US">
                <a:latin typeface="StoneInformal LT" pitchFamily="2" charset="0"/>
              </a:rPr>
              <a:t>How can we tell what coins are without looking at them?</a:t>
            </a:r>
          </a:p>
          <a:p>
            <a:pPr eaLnBrk="1" hangingPunct="1">
              <a:buFont typeface="Calibri" panose="020F0502020204030204" pitchFamily="34" charset="0"/>
              <a:buAutoNum type="arabicPeriod"/>
            </a:pPr>
            <a:endParaRPr lang="en-GB" altLang="en-US">
              <a:latin typeface="StoneInformal LT" pitchFamily="2" charset="0"/>
            </a:endParaRPr>
          </a:p>
          <a:p>
            <a:pPr eaLnBrk="1" hangingPunct="1">
              <a:buFont typeface="Calibri" panose="020F0502020204030204" pitchFamily="34" charset="0"/>
              <a:buAutoNum type="arabicPeriod"/>
            </a:pPr>
            <a:r>
              <a:rPr lang="en-GB" altLang="en-US">
                <a:latin typeface="StoneInformal LT" pitchFamily="2" charset="0"/>
              </a:rPr>
              <a:t>Why is it important to be able to do this?</a:t>
            </a:r>
          </a:p>
        </p:txBody>
      </p:sp>
    </p:spTree>
    <p:extLst>
      <p:ext uri="{BB962C8B-B14F-4D97-AF65-F5344CB8AC3E}">
        <p14:creationId xmlns:p14="http://schemas.microsoft.com/office/powerpoint/2010/main" val="8661001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5" name="Picture 4" descr="canada 1c re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546" y="1264103"/>
            <a:ext cx="390525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2488746" y="562428"/>
            <a:ext cx="8340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dirty="0">
                <a:latin typeface="StoneInformal LT" pitchFamily="2" charset="0"/>
              </a:rPr>
              <a:t>At the moment the United Kingdom has no plans to change its coins. However Canada has decided that it not longer needs its one cent coin.</a:t>
            </a:r>
          </a:p>
        </p:txBody>
      </p:sp>
      <p:sp>
        <p:nvSpPr>
          <p:cNvPr id="7" name="Rounded Rectangle 6"/>
          <p:cNvSpPr/>
          <p:nvPr/>
        </p:nvSpPr>
        <p:spPr bwMode="auto">
          <a:xfrm>
            <a:off x="2526846" y="5169353"/>
            <a:ext cx="8262938" cy="685800"/>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GB" dirty="0">
                <a:latin typeface="StoneInformal LT" pitchFamily="2" charset="0"/>
              </a:rPr>
              <a:t>What does this mean for the people who live there when they go shopping?</a:t>
            </a:r>
          </a:p>
        </p:txBody>
      </p:sp>
    </p:spTree>
    <p:extLst>
      <p:ext uri="{BB962C8B-B14F-4D97-AF65-F5344CB8AC3E}">
        <p14:creationId xmlns:p14="http://schemas.microsoft.com/office/powerpoint/2010/main" val="13125543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4"/>
          <p:cNvSpPr txBox="1">
            <a:spLocks noChangeArrowheads="1"/>
          </p:cNvSpPr>
          <p:nvPr/>
        </p:nvSpPr>
        <p:spPr bwMode="auto">
          <a:xfrm>
            <a:off x="2556329" y="789668"/>
            <a:ext cx="6554788"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Coins must not be </a:t>
            </a:r>
            <a:r>
              <a:rPr lang="en-GB" altLang="en-US" sz="8800" dirty="0">
                <a:latin typeface="StoneInformal LT" pitchFamily="2" charset="0"/>
              </a:rPr>
              <a:t>too big</a:t>
            </a:r>
          </a:p>
        </p:txBody>
      </p:sp>
      <p:sp>
        <p:nvSpPr>
          <p:cNvPr id="6" name="TextBox 5"/>
          <p:cNvSpPr txBox="1">
            <a:spLocks noChangeArrowheads="1"/>
          </p:cNvSpPr>
          <p:nvPr/>
        </p:nvSpPr>
        <p:spPr bwMode="auto">
          <a:xfrm>
            <a:off x="3980317" y="4840968"/>
            <a:ext cx="4086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a:latin typeface="StoneInformal LT" pitchFamily="2" charset="0"/>
              </a:rPr>
              <a:t>Why do you think this is?</a:t>
            </a:r>
          </a:p>
        </p:txBody>
      </p:sp>
      <p:sp>
        <p:nvSpPr>
          <p:cNvPr id="7" name="TextBox 6"/>
          <p:cNvSpPr txBox="1">
            <a:spLocks noChangeArrowheads="1"/>
          </p:cNvSpPr>
          <p:nvPr/>
        </p:nvSpPr>
        <p:spPr bwMode="auto">
          <a:xfrm>
            <a:off x="3394529" y="3137581"/>
            <a:ext cx="49291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a:latin typeface="StoneInformal LT" pitchFamily="2" charset="0"/>
              </a:rPr>
              <a:t>and they must not be </a:t>
            </a:r>
            <a:r>
              <a:rPr lang="en-GB" altLang="en-US" sz="1200">
                <a:latin typeface="StoneInformal LT" pitchFamily="2" charset="0"/>
              </a:rPr>
              <a:t>too small</a:t>
            </a:r>
          </a:p>
        </p:txBody>
      </p:sp>
    </p:spTree>
    <p:extLst>
      <p:ext uri="{BB962C8B-B14F-4D97-AF65-F5344CB8AC3E}">
        <p14:creationId xmlns:p14="http://schemas.microsoft.com/office/powerpoint/2010/main" val="4145454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5" name="Picture 3" descr="1933 penny.t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21000" y="2072368"/>
            <a:ext cx="3763963"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bwMode="auto">
          <a:xfrm>
            <a:off x="2074863" y="976993"/>
            <a:ext cx="7851775" cy="809625"/>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The pre-decimal penny is a </a:t>
            </a:r>
            <a:r>
              <a:rPr lang="en-GB" b="1" dirty="0">
                <a:latin typeface="StoneInformal LT" pitchFamily="2" charset="0"/>
              </a:rPr>
              <a:t>large</a:t>
            </a:r>
            <a:r>
              <a:rPr lang="en-GB" dirty="0">
                <a:latin typeface="StoneInformal LT" pitchFamily="2" charset="0"/>
              </a:rPr>
              <a:t> coin (slightly bigger than a £2 coin today) and very </a:t>
            </a:r>
            <a:r>
              <a:rPr lang="en-GB" b="1" dirty="0">
                <a:latin typeface="StoneInformal LT" pitchFamily="2" charset="0"/>
              </a:rPr>
              <a:t>heavy</a:t>
            </a:r>
            <a:r>
              <a:rPr lang="en-GB" dirty="0">
                <a:latin typeface="StoneInformal LT" pitchFamily="2" charset="0"/>
              </a:rPr>
              <a:t>.</a:t>
            </a:r>
          </a:p>
        </p:txBody>
      </p:sp>
      <p:sp>
        <p:nvSpPr>
          <p:cNvPr id="7" name="TextBox 1"/>
          <p:cNvSpPr txBox="1">
            <a:spLocks noChangeArrowheads="1"/>
          </p:cNvSpPr>
          <p:nvPr/>
        </p:nvSpPr>
        <p:spPr bwMode="auto">
          <a:xfrm>
            <a:off x="1422400" y="294368"/>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The Story of the Lazy Threepence</a:t>
            </a:r>
          </a:p>
        </p:txBody>
      </p:sp>
      <p:sp>
        <p:nvSpPr>
          <p:cNvPr id="10" name="Rounded Rectangular Callout 9"/>
          <p:cNvSpPr/>
          <p:nvPr/>
        </p:nvSpPr>
        <p:spPr bwMode="auto">
          <a:xfrm>
            <a:off x="7784873" y="3030311"/>
            <a:ext cx="2628900" cy="1381125"/>
          </a:xfrm>
          <a:prstGeom prst="wedgeRoundRectCallout">
            <a:avLst>
              <a:gd name="adj1" fmla="val 23526"/>
              <a:gd name="adj2" fmla="val 45671"/>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GB" dirty="0">
                <a:latin typeface="StoneInformal LT" pitchFamily="2" charset="0"/>
              </a:rPr>
              <a:t>This penny, dated 1933, is one of the rarest pennies in the Museum</a:t>
            </a:r>
            <a:r>
              <a:rPr lang="en-GB" altLang="en-US" dirty="0">
                <a:latin typeface="StoneInformal LT" pitchFamily="2" charset="0"/>
              </a:rPr>
              <a:t>’</a:t>
            </a:r>
            <a:r>
              <a:rPr lang="en-GB" dirty="0">
                <a:latin typeface="StoneInformal LT" pitchFamily="2" charset="0"/>
              </a:rPr>
              <a:t>s collection. </a:t>
            </a:r>
          </a:p>
        </p:txBody>
      </p:sp>
    </p:spTree>
    <p:extLst>
      <p:ext uri="{BB962C8B-B14F-4D97-AF65-F5344CB8AC3E}">
        <p14:creationId xmlns:p14="http://schemas.microsoft.com/office/powerpoint/2010/main" val="18907121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1"/>
          <p:cNvSpPr txBox="1">
            <a:spLocks noChangeArrowheads="1"/>
          </p:cNvSpPr>
          <p:nvPr/>
        </p:nvSpPr>
        <p:spPr bwMode="auto">
          <a:xfrm>
            <a:off x="1625600" y="599168"/>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The Story of the Lazy Threepence</a:t>
            </a:r>
          </a:p>
        </p:txBody>
      </p:sp>
      <p:grpSp>
        <p:nvGrpSpPr>
          <p:cNvPr id="6" name="Group 5"/>
          <p:cNvGrpSpPr>
            <a:grpSpLocks/>
          </p:cNvGrpSpPr>
          <p:nvPr/>
        </p:nvGrpSpPr>
        <p:grpSpPr bwMode="auto">
          <a:xfrm>
            <a:off x="1871663" y="2524806"/>
            <a:ext cx="3060700" cy="3117850"/>
            <a:chOff x="700088" y="2405063"/>
            <a:chExt cx="3060700" cy="3118008"/>
          </a:xfrm>
        </p:grpSpPr>
        <p:pic>
          <p:nvPicPr>
            <p:cNvPr id="7" name="Picture 3" descr="1933 3d.ps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088" y="2405063"/>
              <a:ext cx="3060700"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
            <p:cNvSpPr txBox="1">
              <a:spLocks noChangeArrowheads="1"/>
            </p:cNvSpPr>
            <p:nvPr/>
          </p:nvSpPr>
          <p:spPr bwMode="auto">
            <a:xfrm>
              <a:off x="1481138" y="5276850"/>
              <a:ext cx="16573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1000" i="1">
                  <a:latin typeface="ITC Stone Informal"/>
                </a:rPr>
                <a:t>Old silver threepence</a:t>
              </a:r>
            </a:p>
          </p:txBody>
        </p:sp>
      </p:grpSp>
      <p:sp>
        <p:nvSpPr>
          <p:cNvPr id="9" name="Rounded Rectangle 8"/>
          <p:cNvSpPr/>
          <p:nvPr/>
        </p:nvSpPr>
        <p:spPr>
          <a:xfrm>
            <a:off x="2063750" y="1229406"/>
            <a:ext cx="8220075" cy="782637"/>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GB"/>
          </a:p>
        </p:txBody>
      </p:sp>
      <p:sp>
        <p:nvSpPr>
          <p:cNvPr id="10" name="TextBox 9"/>
          <p:cNvSpPr txBox="1">
            <a:spLocks noChangeArrowheads="1"/>
          </p:cNvSpPr>
          <p:nvPr/>
        </p:nvSpPr>
        <p:spPr bwMode="auto">
          <a:xfrm>
            <a:off x="2130425" y="1280206"/>
            <a:ext cx="81724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In comparison the old silver threepence, worth </a:t>
            </a:r>
            <a:r>
              <a:rPr lang="en-GB" altLang="en-US" b="1">
                <a:latin typeface="StoneInformal LT" pitchFamily="2" charset="0"/>
              </a:rPr>
              <a:t>three times </a:t>
            </a:r>
            <a:r>
              <a:rPr lang="en-GB" altLang="en-US">
                <a:latin typeface="StoneInformal LT" pitchFamily="2" charset="0"/>
              </a:rPr>
              <a:t>as much, is tiny (smaller than a 5p piece).</a:t>
            </a:r>
          </a:p>
        </p:txBody>
      </p:sp>
      <p:grpSp>
        <p:nvGrpSpPr>
          <p:cNvPr id="11" name="Group 10"/>
          <p:cNvGrpSpPr>
            <a:grpSpLocks/>
          </p:cNvGrpSpPr>
          <p:nvPr/>
        </p:nvGrpSpPr>
        <p:grpSpPr bwMode="auto">
          <a:xfrm>
            <a:off x="5081588" y="2178731"/>
            <a:ext cx="4225925" cy="1362075"/>
            <a:chOff x="3114674" y="2179637"/>
            <a:chExt cx="4225931" cy="1362075"/>
          </a:xfrm>
          <a:effectLst>
            <a:outerShdw blurRad="50800" dist="38100" dir="2700000" algn="tl" rotWithShape="0">
              <a:prstClr val="black">
                <a:alpha val="40000"/>
              </a:prstClr>
            </a:outerShdw>
          </a:effectLst>
        </p:grpSpPr>
        <p:sp>
          <p:nvSpPr>
            <p:cNvPr id="12" name="Rounded Rectangular Callout 11"/>
            <p:cNvSpPr/>
            <p:nvPr/>
          </p:nvSpPr>
          <p:spPr>
            <a:xfrm>
              <a:off x="3219449" y="2179637"/>
              <a:ext cx="4121156" cy="1362075"/>
            </a:xfrm>
            <a:prstGeom prst="wedgeRoundRectCallout">
              <a:avLst>
                <a:gd name="adj1" fmla="val 21855"/>
                <a:gd name="adj2" fmla="val 47482"/>
                <a:gd name="adj3" fmla="val 16667"/>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GB"/>
            </a:p>
          </p:txBody>
        </p:sp>
        <p:sp>
          <p:nvSpPr>
            <p:cNvPr id="13" name="TextBox 4"/>
            <p:cNvSpPr txBox="1">
              <a:spLocks noChangeArrowheads="1"/>
            </p:cNvSpPr>
            <p:nvPr/>
          </p:nvSpPr>
          <p:spPr bwMode="auto">
            <a:xfrm>
              <a:off x="3114674" y="2270917"/>
              <a:ext cx="4225931"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n-GB" dirty="0" smtClean="0">
                  <a:latin typeface="StoneInformal LT" pitchFamily="2" charset="0"/>
                </a:rPr>
                <a:t>The </a:t>
              </a:r>
              <a:r>
                <a:rPr lang="en-GB" dirty="0" err="1" smtClean="0">
                  <a:latin typeface="StoneInformal LT" pitchFamily="2" charset="0"/>
                </a:rPr>
                <a:t>threepence</a:t>
              </a:r>
              <a:r>
                <a:rPr lang="en-GB" dirty="0" smtClean="0">
                  <a:latin typeface="StoneInformal LT" pitchFamily="2" charset="0"/>
                </a:rPr>
                <a:t> was so small that people actually avoided using it and carried around more of the larger pennies instead! </a:t>
              </a:r>
            </a:p>
          </p:txBody>
        </p:sp>
      </p:grpSp>
    </p:spTree>
    <p:extLst>
      <p:ext uri="{BB962C8B-B14F-4D97-AF65-F5344CB8AC3E}">
        <p14:creationId xmlns:p14="http://schemas.microsoft.com/office/powerpoint/2010/main" val="16451833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grpSp>
        <p:nvGrpSpPr>
          <p:cNvPr id="5" name="Group 3"/>
          <p:cNvGrpSpPr>
            <a:grpSpLocks/>
          </p:cNvGrpSpPr>
          <p:nvPr/>
        </p:nvGrpSpPr>
        <p:grpSpPr bwMode="auto">
          <a:xfrm>
            <a:off x="3675970" y="1632858"/>
            <a:ext cx="5310187" cy="3395663"/>
            <a:chOff x="1438275" y="1524000"/>
            <a:chExt cx="5781675" cy="3697288"/>
          </a:xfrm>
        </p:grpSpPr>
        <p:pic>
          <p:nvPicPr>
            <p:cNvPr id="6" name="Picture 1" descr="1933 penny.t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81375" y="1524000"/>
              <a:ext cx="3838575" cy="369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1933 3d.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8275" y="2671763"/>
              <a:ext cx="1704975"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extBox 4"/>
          <p:cNvSpPr txBox="1">
            <a:spLocks noChangeArrowheads="1"/>
          </p:cNvSpPr>
          <p:nvPr/>
        </p:nvSpPr>
        <p:spPr bwMode="auto">
          <a:xfrm>
            <a:off x="1886857" y="410483"/>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The Story of the Lazy Threepence</a:t>
            </a:r>
          </a:p>
        </p:txBody>
      </p:sp>
      <p:sp>
        <p:nvSpPr>
          <p:cNvPr id="9" name="Rounded Rectangle 8"/>
          <p:cNvSpPr/>
          <p:nvPr/>
        </p:nvSpPr>
        <p:spPr bwMode="auto">
          <a:xfrm>
            <a:off x="2469470" y="4938033"/>
            <a:ext cx="8056562" cy="923925"/>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GB" dirty="0">
                <a:latin typeface="StoneInformal LT" pitchFamily="2" charset="0"/>
              </a:rPr>
              <a:t>The Royal Mint needed people to start using the </a:t>
            </a:r>
            <a:r>
              <a:rPr lang="en-GB" dirty="0" err="1">
                <a:latin typeface="StoneInformal LT" pitchFamily="2" charset="0"/>
              </a:rPr>
              <a:t>threepence</a:t>
            </a:r>
            <a:r>
              <a:rPr lang="en-GB" dirty="0">
                <a:latin typeface="StoneInformal LT" pitchFamily="2" charset="0"/>
              </a:rPr>
              <a:t> properly. </a:t>
            </a:r>
            <a:r>
              <a:rPr lang="en-GB" b="1" dirty="0">
                <a:latin typeface="StoneInformal LT" pitchFamily="2" charset="0"/>
              </a:rPr>
              <a:t>How do you think they did it?</a:t>
            </a:r>
          </a:p>
        </p:txBody>
      </p:sp>
    </p:spTree>
    <p:extLst>
      <p:ext uri="{BB962C8B-B14F-4D97-AF65-F5344CB8AC3E}">
        <p14:creationId xmlns:p14="http://schemas.microsoft.com/office/powerpoint/2010/main" val="1645836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4"/>
          <p:cNvSpPr txBox="1">
            <a:spLocks noChangeArrowheads="1"/>
          </p:cNvSpPr>
          <p:nvPr/>
        </p:nvSpPr>
        <p:spPr bwMode="auto">
          <a:xfrm>
            <a:off x="6813096" y="1906814"/>
            <a:ext cx="35718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 they couldn’t change people’s behaviour, but they could change the coin!</a:t>
            </a:r>
          </a:p>
        </p:txBody>
      </p:sp>
      <p:sp>
        <p:nvSpPr>
          <p:cNvPr id="6" name="TextBox 5"/>
          <p:cNvSpPr txBox="1">
            <a:spLocks noChangeArrowheads="1"/>
          </p:cNvSpPr>
          <p:nvPr/>
        </p:nvSpPr>
        <p:spPr bwMode="auto">
          <a:xfrm>
            <a:off x="6813096" y="3051402"/>
            <a:ext cx="357187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The new threepence coin was introduced in the 1930s. The coin became very popular during the </a:t>
            </a:r>
            <a:r>
              <a:rPr lang="en-GB" altLang="en-US" b="1">
                <a:latin typeface="StoneInformal LT" pitchFamily="2" charset="0"/>
              </a:rPr>
              <a:t>Second World War</a:t>
            </a:r>
            <a:r>
              <a:rPr lang="en-GB" altLang="en-US">
                <a:latin typeface="StoneInformal LT" pitchFamily="2" charset="0"/>
              </a:rPr>
              <a:t>.</a:t>
            </a:r>
          </a:p>
        </p:txBody>
      </p:sp>
      <p:sp>
        <p:nvSpPr>
          <p:cNvPr id="7" name="TextBox 6"/>
          <p:cNvSpPr txBox="1">
            <a:spLocks noChangeArrowheads="1"/>
          </p:cNvSpPr>
          <p:nvPr/>
        </p:nvSpPr>
        <p:spPr bwMode="auto">
          <a:xfrm>
            <a:off x="6813096" y="4613502"/>
            <a:ext cx="35718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Can you work out why this was?</a:t>
            </a:r>
          </a:p>
        </p:txBody>
      </p:sp>
      <p:grpSp>
        <p:nvGrpSpPr>
          <p:cNvPr id="8" name="Group 2"/>
          <p:cNvGrpSpPr>
            <a:grpSpLocks/>
          </p:cNvGrpSpPr>
          <p:nvPr/>
        </p:nvGrpSpPr>
        <p:grpSpPr bwMode="auto">
          <a:xfrm>
            <a:off x="2636384" y="1906814"/>
            <a:ext cx="3868737" cy="3832225"/>
            <a:chOff x="633413" y="2095500"/>
            <a:chExt cx="3868302" cy="3832383"/>
          </a:xfrm>
        </p:grpSpPr>
        <p:pic>
          <p:nvPicPr>
            <p:cNvPr id="9" name="Picture 3" descr="3d rev 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3413" y="2095500"/>
              <a:ext cx="3868302" cy="368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
            <p:cNvSpPr txBox="1">
              <a:spLocks noChangeArrowheads="1"/>
            </p:cNvSpPr>
            <p:nvPr/>
          </p:nvSpPr>
          <p:spPr bwMode="auto">
            <a:xfrm>
              <a:off x="1648401" y="5681662"/>
              <a:ext cx="18383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1000" i="1">
                  <a:latin typeface="ITC Stone Informal"/>
                </a:rPr>
                <a:t>The new threepence</a:t>
              </a:r>
            </a:p>
          </p:txBody>
        </p:sp>
      </p:grpSp>
      <p:sp>
        <p:nvSpPr>
          <p:cNvPr id="11" name="TextBox 4"/>
          <p:cNvSpPr txBox="1">
            <a:spLocks noChangeArrowheads="1"/>
          </p:cNvSpPr>
          <p:nvPr/>
        </p:nvSpPr>
        <p:spPr bwMode="auto">
          <a:xfrm>
            <a:off x="2002971" y="366939"/>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The Story of the Lazy Threepence</a:t>
            </a:r>
          </a:p>
        </p:txBody>
      </p:sp>
      <p:sp>
        <p:nvSpPr>
          <p:cNvPr id="12" name="Rounded Rectangle 11"/>
          <p:cNvSpPr/>
          <p:nvPr/>
        </p:nvSpPr>
        <p:spPr>
          <a:xfrm>
            <a:off x="2422071" y="981302"/>
            <a:ext cx="5467350" cy="523875"/>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GB"/>
          </a:p>
        </p:txBody>
      </p:sp>
      <p:sp>
        <p:nvSpPr>
          <p:cNvPr id="13" name="TextBox 2"/>
          <p:cNvSpPr txBox="1">
            <a:spLocks noChangeArrowheads="1"/>
          </p:cNvSpPr>
          <p:nvPr/>
        </p:nvSpPr>
        <p:spPr bwMode="auto">
          <a:xfrm>
            <a:off x="2508693" y="1088204"/>
            <a:ext cx="5962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The Royal Mint came up with a clever solution…</a:t>
            </a:r>
          </a:p>
        </p:txBody>
      </p:sp>
    </p:spTree>
    <p:extLst>
      <p:ext uri="{BB962C8B-B14F-4D97-AF65-F5344CB8AC3E}">
        <p14:creationId xmlns:p14="http://schemas.microsoft.com/office/powerpoint/2010/main" val="13278454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grpSp>
        <p:nvGrpSpPr>
          <p:cNvPr id="6" name="Group 3"/>
          <p:cNvGrpSpPr>
            <a:grpSpLocks/>
          </p:cNvGrpSpPr>
          <p:nvPr/>
        </p:nvGrpSpPr>
        <p:grpSpPr bwMode="auto">
          <a:xfrm>
            <a:off x="3413125" y="2906260"/>
            <a:ext cx="5984875" cy="2965450"/>
            <a:chOff x="885825" y="1924050"/>
            <a:chExt cx="6696075" cy="3317875"/>
          </a:xfrm>
        </p:grpSpPr>
        <p:pic>
          <p:nvPicPr>
            <p:cNvPr id="7" name="Picture 1" descr="3d rev 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95750" y="1924050"/>
              <a:ext cx="3486150"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1933 3d.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5825" y="2362200"/>
              <a:ext cx="280035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4"/>
          <p:cNvSpPr txBox="1">
            <a:spLocks noChangeArrowheads="1"/>
          </p:cNvSpPr>
          <p:nvPr/>
        </p:nvSpPr>
        <p:spPr bwMode="auto">
          <a:xfrm>
            <a:off x="1727200" y="526597"/>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The Story of the Lazy Threepence</a:t>
            </a:r>
          </a:p>
        </p:txBody>
      </p:sp>
      <p:sp>
        <p:nvSpPr>
          <p:cNvPr id="10" name="Rounded Rectangle 9"/>
          <p:cNvSpPr/>
          <p:nvPr/>
        </p:nvSpPr>
        <p:spPr>
          <a:xfrm>
            <a:off x="2165350" y="1228272"/>
            <a:ext cx="6791325" cy="531813"/>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US" dirty="0">
                <a:latin typeface="StoneInformal LT" pitchFamily="2" charset="0"/>
              </a:rPr>
              <a:t>In the UK the </a:t>
            </a:r>
            <a:r>
              <a:rPr lang="en-US" b="1" dirty="0">
                <a:latin typeface="StoneInformal LT" pitchFamily="2" charset="0"/>
              </a:rPr>
              <a:t>range</a:t>
            </a:r>
            <a:r>
              <a:rPr lang="en-US" dirty="0">
                <a:latin typeface="StoneInformal LT" pitchFamily="2" charset="0"/>
              </a:rPr>
              <a:t> all coins need to fall into is very narrow. </a:t>
            </a:r>
            <a:endParaRPr lang="en-GB" dirty="0">
              <a:latin typeface="StoneInformal LT" pitchFamily="2" charset="0"/>
            </a:endParaRPr>
          </a:p>
        </p:txBody>
      </p:sp>
      <p:sp>
        <p:nvSpPr>
          <p:cNvPr id="11" name="Rounded Rectangle 10"/>
          <p:cNvSpPr/>
          <p:nvPr/>
        </p:nvSpPr>
        <p:spPr>
          <a:xfrm>
            <a:off x="2165350" y="1904547"/>
            <a:ext cx="8262938" cy="752475"/>
          </a:xfrm>
          <a:prstGeom prst="round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defRPr/>
            </a:pPr>
            <a:r>
              <a:rPr lang="en-US" dirty="0">
                <a:latin typeface="StoneInformal LT" pitchFamily="2" charset="0"/>
              </a:rPr>
              <a:t>The smallest a coin should be is approximately 17mm in </a:t>
            </a:r>
            <a:r>
              <a:rPr lang="en-US" b="1" dirty="0">
                <a:latin typeface="StoneInformal LT" pitchFamily="2" charset="0"/>
              </a:rPr>
              <a:t>diameter</a:t>
            </a:r>
            <a:r>
              <a:rPr lang="en-US" dirty="0">
                <a:latin typeface="StoneInformal LT" pitchFamily="2" charset="0"/>
              </a:rPr>
              <a:t>, and the largest is 30mm. The UK 5p coin is 18mm in diameter. </a:t>
            </a:r>
          </a:p>
        </p:txBody>
      </p:sp>
    </p:spTree>
    <p:extLst>
      <p:ext uri="{BB962C8B-B14F-4D97-AF65-F5344CB8AC3E}">
        <p14:creationId xmlns:p14="http://schemas.microsoft.com/office/powerpoint/2010/main" val="8596280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1"/>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Maths</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5" name="Picture 2" descr="PPbckgrndmaths.ps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45178" y="1500415"/>
            <a:ext cx="8369300"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ular Callout 5"/>
          <p:cNvSpPr/>
          <p:nvPr/>
        </p:nvSpPr>
        <p:spPr>
          <a:xfrm>
            <a:off x="2486478" y="522515"/>
            <a:ext cx="7981950" cy="752475"/>
          </a:xfrm>
          <a:prstGeom prst="wedgeRoundRectCallout">
            <a:avLst>
              <a:gd name="adj1" fmla="val -50069"/>
              <a:gd name="adj2" fmla="val 21746"/>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GB"/>
          </a:p>
        </p:txBody>
      </p:sp>
      <p:sp>
        <p:nvSpPr>
          <p:cNvPr id="9" name="TextBox 3"/>
          <p:cNvSpPr txBox="1">
            <a:spLocks noChangeArrowheads="1"/>
          </p:cNvSpPr>
          <p:nvPr/>
        </p:nvSpPr>
        <p:spPr bwMode="auto">
          <a:xfrm>
            <a:off x="2634115" y="714602"/>
            <a:ext cx="7686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dirty="0">
                <a:latin typeface="StoneInformal LT" pitchFamily="2" charset="0"/>
              </a:rPr>
              <a:t>In the United Kingdom we have eight </a:t>
            </a:r>
            <a:r>
              <a:rPr lang="en-GB" altLang="en-US" b="1" dirty="0">
                <a:latin typeface="StoneInformal LT" pitchFamily="2" charset="0"/>
              </a:rPr>
              <a:t>denominations</a:t>
            </a:r>
            <a:r>
              <a:rPr lang="en-GB" altLang="en-US" dirty="0">
                <a:latin typeface="StoneInformal LT" pitchFamily="2" charset="0"/>
              </a:rPr>
              <a:t>, or types of coin</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4433" y="3699400"/>
            <a:ext cx="1770035" cy="1770035"/>
          </a:xfrm>
          <a:prstGeom prst="rect">
            <a:avLst/>
          </a:prstGeom>
        </p:spPr>
      </p:pic>
    </p:spTree>
    <p:extLst>
      <p:ext uri="{BB962C8B-B14F-4D97-AF65-F5344CB8AC3E}">
        <p14:creationId xmlns:p14="http://schemas.microsoft.com/office/powerpoint/2010/main" val="16198237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1458</Words>
  <Application>Microsoft Office PowerPoint</Application>
  <PresentationFormat>Widescreen</PresentationFormat>
  <Paragraphs>144</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MS PGothic</vt:lpstr>
      <vt:lpstr>Arial</vt:lpstr>
      <vt:lpstr>Calibri</vt:lpstr>
      <vt:lpstr>Calibri Light</vt:lpstr>
      <vt:lpstr>ITC Stone Informal</vt:lpstr>
      <vt:lpstr>StoneInformal LT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Royal Mint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 Sandford</dc:creator>
  <cp:lastModifiedBy>Susan Sandford</cp:lastModifiedBy>
  <cp:revision>6</cp:revision>
  <dcterms:created xsi:type="dcterms:W3CDTF">2019-09-20T14:27:23Z</dcterms:created>
  <dcterms:modified xsi:type="dcterms:W3CDTF">2020-10-08T15:23:19Z</dcterms:modified>
</cp:coreProperties>
</file>