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0000"/>
    <a:srgbClr val="B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3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B967FB5-585C-4D88-A26C-C75607582E4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3829851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B967FB5-585C-4D88-A26C-C75607582E4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2535501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B967FB5-585C-4D88-A26C-C75607582E4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977965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B967FB5-585C-4D88-A26C-C75607582E4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3576020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B967FB5-585C-4D88-A26C-C75607582E48}" type="datetimeFigureOut">
              <a:rPr lang="en-GB" smtClean="0"/>
              <a:t>08/10/2020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871609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B967FB5-585C-4D88-A26C-C75607582E4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1574969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B967FB5-585C-4D88-A26C-C75607582E48}" type="datetimeFigureOut">
              <a:rPr lang="en-GB" smtClean="0"/>
              <a:t>08/10/2020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1594067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B967FB5-585C-4D88-A26C-C75607582E48}" type="datetimeFigureOut">
              <a:rPr lang="en-GB" smtClean="0"/>
              <a:t>08/10/2020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87261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967FB5-585C-4D88-A26C-C75607582E48}" type="datetimeFigureOut">
              <a:rPr lang="en-GB" smtClean="0"/>
              <a:t>08/10/2020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427514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B967FB5-585C-4D88-A26C-C75607582E4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3463524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B967FB5-585C-4D88-A26C-C75607582E48}" type="datetimeFigureOut">
              <a:rPr lang="en-GB" smtClean="0"/>
              <a:t>08/10/2020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23ADE0-42A9-41F5-9ED4-913BB4112CFE}" type="slidenum">
              <a:rPr lang="en-GB" smtClean="0"/>
              <a:t>‹#›</a:t>
            </a:fld>
            <a:endParaRPr lang="en-GB"/>
          </a:p>
        </p:txBody>
      </p:sp>
    </p:spTree>
    <p:extLst>
      <p:ext uri="{BB962C8B-B14F-4D97-AF65-F5344CB8AC3E}">
        <p14:creationId xmlns:p14="http://schemas.microsoft.com/office/powerpoint/2010/main" val="1897166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967FB5-585C-4D88-A26C-C75607582E48}" type="datetimeFigureOut">
              <a:rPr lang="en-GB" smtClean="0"/>
              <a:t>08/10/2020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23ADE0-42A9-41F5-9ED4-913BB4112CFE}" type="slidenum">
              <a:rPr lang="en-GB" smtClean="0"/>
              <a:t>‹#›</a:t>
            </a:fld>
            <a:endParaRPr lang="en-GB"/>
          </a:p>
        </p:txBody>
      </p:sp>
    </p:spTree>
    <p:extLst>
      <p:ext uri="{BB962C8B-B14F-4D97-AF65-F5344CB8AC3E}">
        <p14:creationId xmlns:p14="http://schemas.microsoft.com/office/powerpoint/2010/main" val="2805080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torynory.com/"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PPt literacy cover.jpg"/>
          <p:cNvPicPr>
            <a:picLocks/>
          </p:cNvPicPr>
          <p:nvPr/>
        </p:nvPicPr>
        <p:blipFill rotWithShape="1">
          <a:blip r:embed="rId2">
            <a:extLst>
              <a:ext uri="{28A0092B-C50C-407E-A947-70E740481C1C}">
                <a14:useLocalDpi xmlns:a14="http://schemas.microsoft.com/office/drawing/2010/main" val="0"/>
              </a:ext>
            </a:extLst>
          </a:blip>
          <a:srcRect l="16998" t="15893" r="10548" b="25975"/>
          <a:stretch/>
        </p:blipFill>
        <p:spPr bwMode="auto">
          <a:xfrm>
            <a:off x="0" y="-512895"/>
            <a:ext cx="12193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smtClean="0">
                <a:ln w="0"/>
                <a:effectLst>
                  <a:outerShdw blurRad="38100" dist="19050" dir="2700000" algn="tl" rotWithShape="0">
                    <a:schemeClr val="dk1">
                      <a:alpha val="40000"/>
                    </a:schemeClr>
                  </a:outerShdw>
                </a:effectLst>
              </a:rPr>
              <a:t>Literacy</a:t>
            </a:r>
          </a:p>
          <a:p>
            <a:pPr algn="ctr"/>
            <a:r>
              <a:rPr lang="en-GB" dirty="0" smtClean="0">
                <a:ln w="0"/>
                <a:effectLst>
                  <a:outerShdw blurRad="38100" dist="19050" dir="2700000" algn="tl" rotWithShape="0">
                    <a:schemeClr val="dk1">
                      <a:alpha val="40000"/>
                    </a:schemeClr>
                  </a:outerShdw>
                </a:effectLst>
              </a:rPr>
              <a:t>www.royalmintmuseum.org.uk/learning/</a:t>
            </a:r>
            <a:endParaRPr lang="en-GB" dirty="0">
              <a:ln w="0"/>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278" y="5233698"/>
            <a:ext cx="2846846" cy="1624302"/>
          </a:xfrm>
          <a:prstGeom prst="rect">
            <a:avLst/>
          </a:prstGeom>
        </p:spPr>
      </p:pic>
    </p:spTree>
    <p:extLst>
      <p:ext uri="{BB962C8B-B14F-4D97-AF65-F5344CB8AC3E}">
        <p14:creationId xmlns:p14="http://schemas.microsoft.com/office/powerpoint/2010/main" val="3457896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4" descr="Garter sov.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4099" y="618271"/>
            <a:ext cx="5648326"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4"/>
          <p:cNvSpPr txBox="1">
            <a:spLocks noChangeArrowheads="1"/>
          </p:cNvSpPr>
          <p:nvPr/>
        </p:nvSpPr>
        <p:spPr bwMode="auto">
          <a:xfrm>
            <a:off x="2473712" y="430946"/>
            <a:ext cx="4229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Look at the gold sovereign again…</a:t>
            </a:r>
          </a:p>
        </p:txBody>
      </p:sp>
      <p:sp>
        <p:nvSpPr>
          <p:cNvPr id="7" name="Rounded Rectangle 6"/>
          <p:cNvSpPr/>
          <p:nvPr/>
        </p:nvSpPr>
        <p:spPr>
          <a:xfrm>
            <a:off x="6947287" y="1137383"/>
            <a:ext cx="3736975" cy="1084263"/>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buFont typeface="Calibri" pitchFamily="34" charset="0"/>
              <a:buAutoNum type="arabicPeriod"/>
              <a:defRPr/>
            </a:pPr>
            <a:r>
              <a:rPr lang="en-GB" dirty="0">
                <a:latin typeface="StoneInformal LT" pitchFamily="2" charset="0"/>
              </a:rPr>
              <a:t> Does this image tell you the </a:t>
            </a:r>
          </a:p>
          <a:p>
            <a:pPr eaLnBrk="1" hangingPunct="1">
              <a:defRPr/>
            </a:pPr>
            <a:r>
              <a:rPr lang="en-GB" dirty="0">
                <a:latin typeface="StoneInformal LT" pitchFamily="2" charset="0"/>
              </a:rPr>
              <a:t>    whole story? If not, which </a:t>
            </a:r>
          </a:p>
          <a:p>
            <a:pPr eaLnBrk="1" hangingPunct="1">
              <a:defRPr/>
            </a:pPr>
            <a:r>
              <a:rPr lang="en-GB" dirty="0">
                <a:latin typeface="StoneInformal LT" pitchFamily="2" charset="0"/>
              </a:rPr>
              <a:t>    part is it showing?</a:t>
            </a:r>
          </a:p>
        </p:txBody>
      </p:sp>
      <p:sp>
        <p:nvSpPr>
          <p:cNvPr id="8" name="Rounded Rectangle 7"/>
          <p:cNvSpPr/>
          <p:nvPr/>
        </p:nvSpPr>
        <p:spPr>
          <a:xfrm>
            <a:off x="6947287" y="2335946"/>
            <a:ext cx="3736975" cy="1171575"/>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2. What has been added to the </a:t>
            </a:r>
          </a:p>
          <a:p>
            <a:pPr eaLnBrk="1" hangingPunct="1">
              <a:defRPr/>
            </a:pPr>
            <a:r>
              <a:rPr lang="en-GB" dirty="0">
                <a:latin typeface="StoneInformal LT" pitchFamily="2" charset="0"/>
              </a:rPr>
              <a:t>    coin that might tell us a bit </a:t>
            </a:r>
          </a:p>
          <a:p>
            <a:pPr eaLnBrk="1" hangingPunct="1">
              <a:defRPr/>
            </a:pPr>
            <a:r>
              <a:rPr lang="en-GB" dirty="0">
                <a:latin typeface="StoneInformal LT" pitchFamily="2" charset="0"/>
              </a:rPr>
              <a:t>    more about the story?</a:t>
            </a:r>
          </a:p>
        </p:txBody>
      </p:sp>
      <p:sp>
        <p:nvSpPr>
          <p:cNvPr id="9" name="Rounded Rectangle 8"/>
          <p:cNvSpPr/>
          <p:nvPr/>
        </p:nvSpPr>
        <p:spPr>
          <a:xfrm>
            <a:off x="6947287" y="3593246"/>
            <a:ext cx="3868738" cy="2043112"/>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An </a:t>
            </a:r>
            <a:r>
              <a:rPr lang="en-GB" b="1" dirty="0">
                <a:latin typeface="StoneInformal LT" pitchFamily="2" charset="0"/>
              </a:rPr>
              <a:t>inscription</a:t>
            </a:r>
            <a:r>
              <a:rPr lang="en-GB" dirty="0">
                <a:latin typeface="StoneInformal LT" pitchFamily="2" charset="0"/>
              </a:rPr>
              <a:t> on a coin adds to the story that is already being told by the design. </a:t>
            </a:r>
          </a:p>
          <a:p>
            <a:pPr eaLnBrk="1" hangingPunct="1">
              <a:defRPr/>
            </a:pPr>
            <a:endParaRPr lang="en-GB" dirty="0">
              <a:latin typeface="StoneInformal LT" pitchFamily="2" charset="0"/>
            </a:endParaRPr>
          </a:p>
          <a:p>
            <a:pPr eaLnBrk="1" hangingPunct="1">
              <a:defRPr/>
            </a:pPr>
            <a:r>
              <a:rPr lang="en-GB" dirty="0">
                <a:latin typeface="StoneInformal LT" pitchFamily="2" charset="0"/>
              </a:rPr>
              <a:t>On your own or in pairs, come up with </a:t>
            </a:r>
            <a:r>
              <a:rPr lang="en-GB" b="1" dirty="0">
                <a:latin typeface="StoneInformal LT" pitchFamily="2" charset="0"/>
              </a:rPr>
              <a:t>your own inscription </a:t>
            </a:r>
            <a:r>
              <a:rPr lang="en-GB" dirty="0">
                <a:latin typeface="StoneInformal LT" pitchFamily="2" charset="0"/>
              </a:rPr>
              <a:t>to go with this design</a:t>
            </a:r>
          </a:p>
        </p:txBody>
      </p:sp>
    </p:spTree>
    <p:extLst>
      <p:ext uri="{BB962C8B-B14F-4D97-AF65-F5344CB8AC3E}">
        <p14:creationId xmlns:p14="http://schemas.microsoft.com/office/powerpoint/2010/main" val="2055023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4"/>
          <p:cNvSpPr txBox="1">
            <a:spLocks noChangeArrowheads="1"/>
          </p:cNvSpPr>
          <p:nvPr/>
        </p:nvSpPr>
        <p:spPr bwMode="auto">
          <a:xfrm>
            <a:off x="3395856" y="372714"/>
            <a:ext cx="61595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STANDING ON THE SHOULDERS OF GIANTS</a:t>
            </a:r>
          </a:p>
        </p:txBody>
      </p:sp>
      <p:sp>
        <p:nvSpPr>
          <p:cNvPr id="6" name="TextBox 3"/>
          <p:cNvSpPr txBox="1">
            <a:spLocks noChangeArrowheads="1"/>
          </p:cNvSpPr>
          <p:nvPr/>
        </p:nvSpPr>
        <p:spPr bwMode="auto">
          <a:xfrm>
            <a:off x="2227456" y="1283939"/>
            <a:ext cx="7810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Have you ever noticed the inscription around the edge of a £2 coin?</a:t>
            </a:r>
          </a:p>
        </p:txBody>
      </p:sp>
      <p:sp>
        <p:nvSpPr>
          <p:cNvPr id="7" name="Rounded Rectangle 6"/>
          <p:cNvSpPr/>
          <p:nvPr/>
        </p:nvSpPr>
        <p:spPr>
          <a:xfrm>
            <a:off x="2108394" y="4519264"/>
            <a:ext cx="8696325" cy="528638"/>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en-GB" dirty="0">
              <a:latin typeface="StoneInformal LT" pitchFamily="2" charset="0"/>
            </a:endParaRPr>
          </a:p>
        </p:txBody>
      </p:sp>
      <p:sp>
        <p:nvSpPr>
          <p:cNvPr id="8" name="Rounded Rectangle 7"/>
          <p:cNvSpPr/>
          <p:nvPr/>
        </p:nvSpPr>
        <p:spPr>
          <a:xfrm>
            <a:off x="2108394" y="5154264"/>
            <a:ext cx="8696325" cy="612775"/>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b="1" dirty="0">
                <a:latin typeface="StoneInformal LT" pitchFamily="2" charset="0"/>
              </a:rPr>
              <a:t>Task</a:t>
            </a:r>
            <a:r>
              <a:rPr lang="en-GB" dirty="0">
                <a:latin typeface="StoneInformal LT" pitchFamily="2" charset="0"/>
              </a:rPr>
              <a:t>: to use the inscription </a:t>
            </a:r>
            <a:r>
              <a:rPr lang="en-GB" b="1" dirty="0">
                <a:latin typeface="StoneInformal LT" pitchFamily="2" charset="0"/>
              </a:rPr>
              <a:t>STANDING ON THE SHOULDERS OF GIANTS </a:t>
            </a:r>
            <a:r>
              <a:rPr lang="en-GB" dirty="0">
                <a:latin typeface="StoneInformal LT" pitchFamily="2" charset="0"/>
              </a:rPr>
              <a:t>as a starting point for your own creative writing.</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02394" y="2011014"/>
            <a:ext cx="2770187"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a:spLocks noChangeArrowheads="1"/>
          </p:cNvSpPr>
          <p:nvPr/>
        </p:nvSpPr>
        <p:spPr bwMode="auto">
          <a:xfrm>
            <a:off x="1975044" y="4598639"/>
            <a:ext cx="8829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dirty="0">
                <a:latin typeface="StoneInformal LT" pitchFamily="2" charset="0"/>
              </a:rPr>
              <a:t>So far we have looked at how inscriptions add to the stories told by coin designs</a:t>
            </a:r>
          </a:p>
        </p:txBody>
      </p:sp>
    </p:spTree>
    <p:extLst>
      <p:ext uri="{BB962C8B-B14F-4D97-AF65-F5344CB8AC3E}">
        <p14:creationId xmlns:p14="http://schemas.microsoft.com/office/powerpoint/2010/main" val="9914820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4"/>
          <p:cNvSpPr txBox="1">
            <a:spLocks noChangeArrowheads="1"/>
          </p:cNvSpPr>
          <p:nvPr/>
        </p:nvSpPr>
        <p:spPr bwMode="auto">
          <a:xfrm>
            <a:off x="3438293" y="227671"/>
            <a:ext cx="5702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STANDING ON THE SHOULDERS OF GIANTS</a:t>
            </a:r>
          </a:p>
        </p:txBody>
      </p:sp>
      <p:graphicFrame>
        <p:nvGraphicFramePr>
          <p:cNvPr id="6" name="Table 5"/>
          <p:cNvGraphicFramePr>
            <a:graphicFrameLocks noGrp="1"/>
          </p:cNvGraphicFramePr>
          <p:nvPr>
            <p:extLst>
              <p:ext uri="{D42A27DB-BD31-4B8C-83A1-F6EECF244321}">
                <p14:modId xmlns:p14="http://schemas.microsoft.com/office/powerpoint/2010/main" val="2515394217"/>
              </p:ext>
            </p:extLst>
          </p:nvPr>
        </p:nvGraphicFramePr>
        <p:xfrm>
          <a:off x="3438293" y="1238909"/>
          <a:ext cx="5697538" cy="3902076"/>
        </p:xfrm>
        <a:graphic>
          <a:graphicData uri="http://schemas.openxmlformats.org/drawingml/2006/table">
            <a:tbl>
              <a:tblPr firstRow="1" bandRow="1">
                <a:tableStyleId>{5C22544A-7EE6-4342-B048-85BDC9FD1C3A}</a:tableStyleId>
              </a:tblPr>
              <a:tblGrid>
                <a:gridCol w="2848769">
                  <a:extLst>
                    <a:ext uri="{9D8B030D-6E8A-4147-A177-3AD203B41FA5}">
                      <a16:colId xmlns:a16="http://schemas.microsoft.com/office/drawing/2014/main" val="20000"/>
                    </a:ext>
                  </a:extLst>
                </a:gridCol>
                <a:gridCol w="2848769">
                  <a:extLst>
                    <a:ext uri="{9D8B030D-6E8A-4147-A177-3AD203B41FA5}">
                      <a16:colId xmlns:a16="http://schemas.microsoft.com/office/drawing/2014/main" val="20001"/>
                    </a:ext>
                  </a:extLst>
                </a:gridCol>
              </a:tblGrid>
              <a:tr h="1951038">
                <a:tc>
                  <a:txBody>
                    <a:bodyPr/>
                    <a:lstStyle/>
                    <a:p>
                      <a:pPr algn="ctr"/>
                      <a:r>
                        <a:rPr lang="en-GB" sz="1800" dirty="0" smtClean="0"/>
                        <a:t>Character</a:t>
                      </a:r>
                      <a:endParaRPr lang="en-GB" sz="1800" dirty="0"/>
                    </a:p>
                  </a:txBody>
                  <a:tcPr marL="91431" marR="91431" marT="45714" marB="45714"/>
                </a:tc>
                <a:tc>
                  <a:txBody>
                    <a:bodyPr/>
                    <a:lstStyle/>
                    <a:p>
                      <a:pPr algn="ctr"/>
                      <a:r>
                        <a:rPr lang="en-GB" sz="1800" dirty="0" smtClean="0"/>
                        <a:t>Action</a:t>
                      </a:r>
                      <a:endParaRPr lang="en-GB" sz="1800" dirty="0"/>
                    </a:p>
                  </a:txBody>
                  <a:tcPr marL="91431" marR="91431" marT="45714" marB="45714"/>
                </a:tc>
                <a:extLst>
                  <a:ext uri="{0D108BD9-81ED-4DB2-BD59-A6C34878D82A}">
                    <a16:rowId xmlns:a16="http://schemas.microsoft.com/office/drawing/2014/main" val="10000"/>
                  </a:ext>
                </a:extLst>
              </a:tr>
              <a:tr h="1951038">
                <a:tc>
                  <a:txBody>
                    <a:bodyPr/>
                    <a:lstStyle/>
                    <a:p>
                      <a:pPr algn="ctr"/>
                      <a:r>
                        <a:rPr lang="en-GB" sz="1800" dirty="0" smtClean="0"/>
                        <a:t>Time</a:t>
                      </a:r>
                      <a:endParaRPr lang="en-GB" sz="1800" dirty="0"/>
                    </a:p>
                  </a:txBody>
                  <a:tcPr marL="91431" marR="91431" marT="45714" marB="45714"/>
                </a:tc>
                <a:tc>
                  <a:txBody>
                    <a:bodyPr/>
                    <a:lstStyle/>
                    <a:p>
                      <a:pPr algn="ctr"/>
                      <a:r>
                        <a:rPr lang="en-GB" sz="1800" dirty="0" smtClean="0"/>
                        <a:t>Setting</a:t>
                      </a:r>
                      <a:endParaRPr lang="en-GB" sz="1800" dirty="0"/>
                    </a:p>
                  </a:txBody>
                  <a:tcPr marL="91431" marR="91431" marT="45714" marB="45714"/>
                </a:tc>
                <a:extLst>
                  <a:ext uri="{0D108BD9-81ED-4DB2-BD59-A6C34878D82A}">
                    <a16:rowId xmlns:a16="http://schemas.microsoft.com/office/drawing/2014/main" val="10001"/>
                  </a:ext>
                </a:extLst>
              </a:tr>
            </a:tbl>
          </a:graphicData>
        </a:graphic>
      </p:graphicFrame>
      <p:sp>
        <p:nvSpPr>
          <p:cNvPr id="7" name="Rounded Rectangle 6"/>
          <p:cNvSpPr/>
          <p:nvPr/>
        </p:nvSpPr>
        <p:spPr>
          <a:xfrm>
            <a:off x="2558818" y="5383871"/>
            <a:ext cx="7277100" cy="56515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GB" dirty="0">
                <a:latin typeface="StoneInformal LT" pitchFamily="2" charset="0"/>
              </a:rPr>
              <a:t>Use the table above to help you plan your creative writing</a:t>
            </a:r>
          </a:p>
        </p:txBody>
      </p:sp>
    </p:spTree>
    <p:extLst>
      <p:ext uri="{BB962C8B-B14F-4D97-AF65-F5344CB8AC3E}">
        <p14:creationId xmlns:p14="http://schemas.microsoft.com/office/powerpoint/2010/main" val="33001569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2031922" y="5430334"/>
            <a:ext cx="8478838" cy="719138"/>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en-GB"/>
          </a:p>
        </p:txBody>
      </p:sp>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1806497" y="240797"/>
            <a:ext cx="914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Bruce </a:t>
            </a:r>
            <a:r>
              <a:rPr lang="en-GB" altLang="en-US" sz="2400" dirty="0" err="1">
                <a:latin typeface="StoneInformal LT" pitchFamily="2" charset="0"/>
              </a:rPr>
              <a:t>Rushin</a:t>
            </a:r>
            <a:endParaRPr lang="en-GB" altLang="en-US" sz="2400" dirty="0">
              <a:latin typeface="StoneInformal LT" pitchFamily="2" charset="0"/>
            </a:endParaRPr>
          </a:p>
        </p:txBody>
      </p:sp>
      <p:pic>
        <p:nvPicPr>
          <p:cNvPr id="6" name="Picture 4" descr="Bruce Rushin @ des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1610" y="1837822"/>
            <a:ext cx="2914650" cy="328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58997" y="1956884"/>
            <a:ext cx="3148013" cy="310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2"/>
          <p:cNvSpPr txBox="1">
            <a:spLocks noChangeArrowheads="1"/>
          </p:cNvSpPr>
          <p:nvPr/>
        </p:nvSpPr>
        <p:spPr bwMode="auto">
          <a:xfrm>
            <a:off x="2111297" y="796422"/>
            <a:ext cx="86820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The new £2 coin was introduced in 1998. An open competition was launched to select a design for the reverse of the coin.</a:t>
            </a:r>
          </a:p>
        </p:txBody>
      </p:sp>
      <p:sp>
        <p:nvSpPr>
          <p:cNvPr id="9" name="TextBox 3"/>
          <p:cNvSpPr txBox="1">
            <a:spLocks noChangeArrowheads="1"/>
          </p:cNvSpPr>
          <p:nvPr/>
        </p:nvSpPr>
        <p:spPr bwMode="auto">
          <a:xfrm>
            <a:off x="2271635" y="5489071"/>
            <a:ext cx="8239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Bruce Rushin, an art teacher who had heard about the competition whilst listening to the radio in his car, won the competition.</a:t>
            </a:r>
          </a:p>
        </p:txBody>
      </p:sp>
    </p:spTree>
    <p:extLst>
      <p:ext uri="{BB962C8B-B14F-4D97-AF65-F5344CB8AC3E}">
        <p14:creationId xmlns:p14="http://schemas.microsoft.com/office/powerpoint/2010/main" val="1800896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6" name="Picture 2" descr="Rushins plaste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52700" y="2118926"/>
            <a:ext cx="3535363" cy="34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4"/>
          <p:cNvSpPr txBox="1">
            <a:spLocks noChangeArrowheads="1"/>
          </p:cNvSpPr>
          <p:nvPr/>
        </p:nvSpPr>
        <p:spPr bwMode="auto">
          <a:xfrm>
            <a:off x="1828800" y="399663"/>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Bruce </a:t>
            </a:r>
            <a:r>
              <a:rPr lang="en-GB" altLang="en-US" sz="2400" dirty="0" err="1">
                <a:latin typeface="StoneInformal LT" pitchFamily="2" charset="0"/>
              </a:rPr>
              <a:t>Rushin</a:t>
            </a:r>
            <a:endParaRPr lang="en-GB" altLang="en-US" sz="2400" dirty="0">
              <a:latin typeface="StoneInformal LT" pitchFamily="2" charset="0"/>
            </a:endParaRPr>
          </a:p>
        </p:txBody>
      </p:sp>
      <p:pic>
        <p:nvPicPr>
          <p:cNvPr id="8"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75425" y="2118926"/>
            <a:ext cx="3459163" cy="34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6"/>
          <p:cNvSpPr txBox="1">
            <a:spLocks noChangeArrowheads="1"/>
          </p:cNvSpPr>
          <p:nvPr/>
        </p:nvSpPr>
        <p:spPr bwMode="auto">
          <a:xfrm>
            <a:off x="3787775" y="5679688"/>
            <a:ext cx="49403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1200">
                <a:latin typeface="StoneInformal LT" pitchFamily="2" charset="0"/>
              </a:rPr>
              <a:t>Plaster model  and a 2009 edition of the £2 coin by Bruce Rushin</a:t>
            </a:r>
          </a:p>
        </p:txBody>
      </p:sp>
      <p:sp>
        <p:nvSpPr>
          <p:cNvPr id="10" name="Rounded Rectangle 9"/>
          <p:cNvSpPr/>
          <p:nvPr/>
        </p:nvSpPr>
        <p:spPr>
          <a:xfrm>
            <a:off x="2235200" y="893376"/>
            <a:ext cx="8348663" cy="9525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err="1">
                <a:latin typeface="StoneInformal LT" pitchFamily="2" charset="0"/>
              </a:rPr>
              <a:t>Rushin</a:t>
            </a:r>
            <a:r>
              <a:rPr lang="en-GB" altLang="en-US" dirty="0" err="1">
                <a:latin typeface="StoneInformal LT" pitchFamily="2" charset="0"/>
              </a:rPr>
              <a:t>’</a:t>
            </a:r>
            <a:r>
              <a:rPr lang="en-GB" dirty="0" err="1">
                <a:latin typeface="StoneInformal LT" pitchFamily="2" charset="0"/>
              </a:rPr>
              <a:t>s</a:t>
            </a:r>
            <a:r>
              <a:rPr lang="en-GB" dirty="0">
                <a:latin typeface="StoneInformal LT" pitchFamily="2" charset="0"/>
              </a:rPr>
              <a:t> design, in four concentric circles, tells the story of the development of technology from the </a:t>
            </a:r>
            <a:r>
              <a:rPr lang="en-GB" b="1" dirty="0">
                <a:latin typeface="StoneInformal LT" pitchFamily="2" charset="0"/>
              </a:rPr>
              <a:t>Iron Age </a:t>
            </a:r>
            <a:r>
              <a:rPr lang="en-GB" dirty="0">
                <a:latin typeface="StoneInformal LT" pitchFamily="2" charset="0"/>
              </a:rPr>
              <a:t>to the </a:t>
            </a:r>
            <a:r>
              <a:rPr lang="en-GB" b="1" dirty="0">
                <a:latin typeface="StoneInformal LT" pitchFamily="2" charset="0"/>
              </a:rPr>
              <a:t>Industrial Revolution</a:t>
            </a:r>
            <a:r>
              <a:rPr lang="en-GB" dirty="0">
                <a:latin typeface="StoneInformal LT" pitchFamily="2" charset="0"/>
              </a:rPr>
              <a:t>, and from the </a:t>
            </a:r>
            <a:r>
              <a:rPr lang="en-GB" b="1" dirty="0">
                <a:latin typeface="StoneInformal LT" pitchFamily="2" charset="0"/>
              </a:rPr>
              <a:t>Computer Age </a:t>
            </a:r>
            <a:r>
              <a:rPr lang="en-GB" dirty="0">
                <a:latin typeface="StoneInformal LT" pitchFamily="2" charset="0"/>
              </a:rPr>
              <a:t>to the </a:t>
            </a:r>
            <a:r>
              <a:rPr lang="en-GB" b="1" dirty="0">
                <a:latin typeface="StoneInformal LT" pitchFamily="2" charset="0"/>
              </a:rPr>
              <a:t>Internet</a:t>
            </a:r>
            <a:r>
              <a:rPr lang="en-GB" dirty="0">
                <a:latin typeface="StoneInformal LT" pitchFamily="2" charset="0"/>
              </a:rPr>
              <a:t>.</a:t>
            </a:r>
          </a:p>
        </p:txBody>
      </p:sp>
    </p:spTree>
    <p:extLst>
      <p:ext uri="{BB962C8B-B14F-4D97-AF65-F5344CB8AC3E}">
        <p14:creationId xmlns:p14="http://schemas.microsoft.com/office/powerpoint/2010/main" val="40108120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3516661" y="234138"/>
            <a:ext cx="6019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STANDING ON THE SHOULDERS OF GIANTS</a:t>
            </a:r>
          </a:p>
        </p:txBody>
      </p:sp>
      <p:sp>
        <p:nvSpPr>
          <p:cNvPr id="6" name="TextBox 5"/>
          <p:cNvSpPr txBox="1"/>
          <p:nvPr/>
        </p:nvSpPr>
        <p:spPr>
          <a:xfrm>
            <a:off x="2653061" y="2094688"/>
            <a:ext cx="7289800" cy="371475"/>
          </a:xfrm>
          <a:prstGeom prst="rect">
            <a:avLst/>
          </a:prstGeom>
          <a:solidFill>
            <a:schemeClr val="accent1">
              <a:lumMod val="40000"/>
              <a:lumOff val="60000"/>
            </a:schemeClr>
          </a:solidFill>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defRPr/>
            </a:pPr>
            <a:r>
              <a:rPr lang="en-GB" altLang="en-US" sz="1800" i="1" dirty="0" smtClean="0">
                <a:latin typeface="StoneInformal LT" pitchFamily="2" charset="0"/>
              </a:rPr>
              <a:t>‘</a:t>
            </a:r>
            <a:r>
              <a:rPr lang="en-GB" sz="1800" i="1" dirty="0" smtClean="0">
                <a:latin typeface="StoneInformal LT" pitchFamily="2" charset="0"/>
              </a:rPr>
              <a:t>If I have seen further, it is by standing on the shoulders of giants</a:t>
            </a:r>
            <a:r>
              <a:rPr lang="en-GB" altLang="en-US" sz="1800" i="1" dirty="0" smtClean="0">
                <a:latin typeface="StoneInformal LT" pitchFamily="2" charset="0"/>
              </a:rPr>
              <a:t>’</a:t>
            </a:r>
            <a:r>
              <a:rPr lang="en-GB" sz="1800" i="1" dirty="0" smtClean="0">
                <a:latin typeface="StoneInformal LT" pitchFamily="2" charset="0"/>
              </a:rPr>
              <a:t> </a:t>
            </a:r>
          </a:p>
        </p:txBody>
      </p:sp>
      <p:sp>
        <p:nvSpPr>
          <p:cNvPr id="7" name="TextBox 5"/>
          <p:cNvSpPr txBox="1">
            <a:spLocks noChangeArrowheads="1"/>
          </p:cNvSpPr>
          <p:nvPr/>
        </p:nvSpPr>
        <p:spPr bwMode="auto">
          <a:xfrm>
            <a:off x="2653061" y="2985275"/>
            <a:ext cx="34417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buFont typeface="Calibri" panose="020F0502020204030204" pitchFamily="34" charset="0"/>
              <a:buAutoNum type="arabicPeriod"/>
            </a:pPr>
            <a:r>
              <a:rPr lang="en-GB" altLang="en-US">
                <a:latin typeface="StoneInformal LT" pitchFamily="2" charset="0"/>
              </a:rPr>
              <a:t>What do you think Newton meant by this?</a:t>
            </a:r>
          </a:p>
          <a:p>
            <a:pPr eaLnBrk="1" hangingPunct="1">
              <a:buFont typeface="Calibri" panose="020F0502020204030204" pitchFamily="34" charset="0"/>
              <a:buAutoNum type="arabicPeriod"/>
            </a:pPr>
            <a:endParaRPr lang="en-GB" altLang="en-US">
              <a:latin typeface="StoneInformal LT" pitchFamily="2" charset="0"/>
            </a:endParaRPr>
          </a:p>
          <a:p>
            <a:pPr eaLnBrk="1" hangingPunct="1">
              <a:buFont typeface="Calibri" panose="020F0502020204030204" pitchFamily="34" charset="0"/>
              <a:buAutoNum type="arabicPeriod"/>
            </a:pPr>
            <a:r>
              <a:rPr lang="en-GB" altLang="en-US">
                <a:latin typeface="StoneInformal LT" pitchFamily="2" charset="0"/>
              </a:rPr>
              <a:t>How well do you think it fits with Bruce Rushin’s design?</a:t>
            </a:r>
          </a:p>
        </p:txBody>
      </p:sp>
      <p:sp>
        <p:nvSpPr>
          <p:cNvPr id="8" name="Rounded Rectangle 7"/>
          <p:cNvSpPr/>
          <p:nvPr/>
        </p:nvSpPr>
        <p:spPr>
          <a:xfrm>
            <a:off x="2489549" y="1100913"/>
            <a:ext cx="7870825" cy="860425"/>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en-GB"/>
          </a:p>
        </p:txBody>
      </p:sp>
      <p:sp>
        <p:nvSpPr>
          <p:cNvPr id="9" name="TextBox 2"/>
          <p:cNvSpPr txBox="1">
            <a:spLocks noChangeArrowheads="1"/>
          </p:cNvSpPr>
          <p:nvPr/>
        </p:nvSpPr>
        <p:spPr bwMode="auto">
          <a:xfrm>
            <a:off x="2653061" y="1207275"/>
            <a:ext cx="754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The inscription on the £2 coin, STANDING ON THE SHOULDERS OF GIANTS, is taken from a letter written by </a:t>
            </a:r>
            <a:r>
              <a:rPr lang="en-GB" altLang="en-US" b="1">
                <a:latin typeface="StoneInformal LT" pitchFamily="2" charset="0"/>
              </a:rPr>
              <a:t>Sir Isaac Newton </a:t>
            </a:r>
            <a:r>
              <a:rPr lang="en-GB" altLang="en-US">
                <a:latin typeface="StoneInformal LT" pitchFamily="2" charset="0"/>
              </a:rPr>
              <a:t>in </a:t>
            </a:r>
            <a:r>
              <a:rPr lang="en-GB" altLang="en-US" b="1">
                <a:latin typeface="StoneInformal LT" pitchFamily="2" charset="0"/>
              </a:rPr>
              <a:t>1676</a:t>
            </a:r>
            <a:r>
              <a:rPr lang="en-GB" altLang="en-US">
                <a:latin typeface="StoneInformal LT" pitchFamily="2" charset="0"/>
              </a:rPr>
              <a:t>.</a:t>
            </a:r>
          </a:p>
        </p:txBody>
      </p:sp>
      <p:grpSp>
        <p:nvGrpSpPr>
          <p:cNvPr id="10" name="Group 9"/>
          <p:cNvGrpSpPr>
            <a:grpSpLocks/>
          </p:cNvGrpSpPr>
          <p:nvPr/>
        </p:nvGrpSpPr>
        <p:grpSpPr bwMode="auto">
          <a:xfrm>
            <a:off x="2086324" y="5069665"/>
            <a:ext cx="8859837" cy="1009650"/>
            <a:chOff x="185552" y="5303508"/>
            <a:chExt cx="8831262" cy="1009742"/>
          </a:xfrm>
        </p:grpSpPr>
        <p:sp>
          <p:nvSpPr>
            <p:cNvPr id="11" name="Rounded Rectangular Callout 10"/>
            <p:cNvSpPr/>
            <p:nvPr/>
          </p:nvSpPr>
          <p:spPr>
            <a:xfrm>
              <a:off x="185552" y="5303508"/>
              <a:ext cx="8831262" cy="1009742"/>
            </a:xfrm>
            <a:prstGeom prst="wedgeRoundRectCallout">
              <a:avLst>
                <a:gd name="adj1" fmla="val 27666"/>
                <a:gd name="adj2" fmla="val -46301"/>
                <a:gd name="adj3" fmla="val 16667"/>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en-GB"/>
            </a:p>
          </p:txBody>
        </p:sp>
        <p:sp>
          <p:nvSpPr>
            <p:cNvPr id="12" name="TextBox 6"/>
            <p:cNvSpPr txBox="1">
              <a:spLocks noChangeArrowheads="1"/>
            </p:cNvSpPr>
            <p:nvPr/>
          </p:nvSpPr>
          <p:spPr bwMode="auto">
            <a:xfrm>
              <a:off x="301557" y="5346546"/>
              <a:ext cx="859925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a:latin typeface="StoneInformal LT" pitchFamily="2" charset="0"/>
                </a:rPr>
                <a:t>Something you may not know is that Newton, as well as being a great scientist, worked at the Royal Mint. First he was appointed Warden and then he was made Master from 1696 until his death in 1727. </a:t>
              </a:r>
            </a:p>
          </p:txBody>
        </p:sp>
      </p:grpSp>
      <p:pic>
        <p:nvPicPr>
          <p:cNvPr id="14" name="Picture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12286" y="2634438"/>
            <a:ext cx="2770188"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58839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2482483" y="1003107"/>
            <a:ext cx="8081962" cy="765175"/>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en-GB"/>
          </a:p>
        </p:txBody>
      </p:sp>
      <p:grpSp>
        <p:nvGrpSpPr>
          <p:cNvPr id="13" name="Group 12"/>
          <p:cNvGrpSpPr>
            <a:grpSpLocks/>
          </p:cNvGrpSpPr>
          <p:nvPr/>
        </p:nvGrpSpPr>
        <p:grpSpPr bwMode="auto">
          <a:xfrm>
            <a:off x="2065764" y="4744689"/>
            <a:ext cx="8915400" cy="636588"/>
            <a:chOff x="114300" y="3999345"/>
            <a:chExt cx="8915400" cy="637310"/>
          </a:xfrm>
        </p:grpSpPr>
        <p:sp>
          <p:nvSpPr>
            <p:cNvPr id="14" name="Rounded Rectangle 13"/>
            <p:cNvSpPr/>
            <p:nvPr/>
          </p:nvSpPr>
          <p:spPr>
            <a:xfrm>
              <a:off x="442913" y="3999345"/>
              <a:ext cx="8239125" cy="63731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en-GB"/>
            </a:p>
          </p:txBody>
        </p:sp>
        <p:sp>
          <p:nvSpPr>
            <p:cNvPr id="15" name="TextBox 14"/>
            <p:cNvSpPr txBox="1"/>
            <p:nvPr/>
          </p:nvSpPr>
          <p:spPr>
            <a:xfrm>
              <a:off x="114300" y="4109007"/>
              <a:ext cx="8915400" cy="368718"/>
            </a:xfrm>
            <a:prstGeom prst="rect">
              <a:avLst/>
            </a:prstGeom>
            <a:noFill/>
          </p:spPr>
          <p:txBody>
            <a:bodyPr>
              <a:spAutoFit/>
            </a:bodyPr>
            <a:lstStyle/>
            <a:p>
              <a:pPr algn="ctr" eaLnBrk="1" fontAlgn="auto" hangingPunct="1">
                <a:spcBef>
                  <a:spcPts val="0"/>
                </a:spcBef>
                <a:spcAft>
                  <a:spcPts val="0"/>
                </a:spcAft>
                <a:defRPr/>
              </a:pPr>
              <a:r>
                <a:rPr lang="en-GB" dirty="0">
                  <a:latin typeface="Stone Informal Semibold"/>
                  <a:ea typeface="+mn-ea"/>
                </a:rPr>
                <a:t>BY THE GRACE OF GOD QUEEN DEFENDER OF THE FAITH ELIZABETH II</a:t>
              </a:r>
            </a:p>
          </p:txBody>
        </p:sp>
      </p:grpSp>
      <p:sp>
        <p:nvSpPr>
          <p:cNvPr id="16" name="TextBox 6"/>
          <p:cNvSpPr txBox="1">
            <a:spLocks noChangeArrowheads="1"/>
          </p:cNvSpPr>
          <p:nvPr/>
        </p:nvSpPr>
        <p:spPr bwMode="auto">
          <a:xfrm>
            <a:off x="2427714" y="310802"/>
            <a:ext cx="8016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Can you solve the puzzle?</a:t>
            </a:r>
          </a:p>
        </p:txBody>
      </p:sp>
      <p:sp>
        <p:nvSpPr>
          <p:cNvPr id="17" name="TextBox 16"/>
          <p:cNvSpPr txBox="1">
            <a:spLocks noChangeArrowheads="1"/>
          </p:cNvSpPr>
          <p:nvPr/>
        </p:nvSpPr>
        <p:spPr bwMode="auto">
          <a:xfrm>
            <a:off x="2394377" y="5673377"/>
            <a:ext cx="47736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Where might you have seen this before?</a:t>
            </a:r>
          </a:p>
        </p:txBody>
      </p:sp>
      <p:sp>
        <p:nvSpPr>
          <p:cNvPr id="18" name="TextBox 7"/>
          <p:cNvSpPr txBox="1">
            <a:spLocks noChangeArrowheads="1"/>
          </p:cNvSpPr>
          <p:nvPr/>
        </p:nvSpPr>
        <p:spPr bwMode="auto">
          <a:xfrm>
            <a:off x="3797727" y="2117377"/>
            <a:ext cx="3403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a:latin typeface="StoneInformal LT" pitchFamily="2" charset="0"/>
              </a:rPr>
              <a:t>In English this means…</a:t>
            </a:r>
          </a:p>
        </p:txBody>
      </p:sp>
      <p:sp>
        <p:nvSpPr>
          <p:cNvPr id="26" name="TextBox 25"/>
          <p:cNvSpPr txBox="1"/>
          <p:nvPr/>
        </p:nvSpPr>
        <p:spPr>
          <a:xfrm>
            <a:off x="2065764" y="1182208"/>
            <a:ext cx="8915400" cy="461962"/>
          </a:xfrm>
          <a:prstGeom prst="rect">
            <a:avLst/>
          </a:prstGeom>
          <a:noFill/>
        </p:spPr>
        <p:txBody>
          <a:bodyPr>
            <a:spAutoFit/>
          </a:bodyPr>
          <a:lstStyle/>
          <a:p>
            <a:pPr algn="ctr" eaLnBrk="1" fontAlgn="auto" hangingPunct="1">
              <a:spcBef>
                <a:spcPts val="0"/>
              </a:spcBef>
              <a:spcAft>
                <a:spcPts val="0"/>
              </a:spcAft>
              <a:defRPr/>
            </a:pPr>
            <a:r>
              <a:rPr lang="en-GB" sz="2400" dirty="0">
                <a:latin typeface="Stone Informal Semibold"/>
                <a:ea typeface="+mn-ea"/>
              </a:rPr>
              <a:t>DEI GRATIA REGINA FIDEI DEFENSOR ELIZABETH II</a:t>
            </a:r>
            <a:endParaRPr lang="en-US" sz="2400" dirty="0">
              <a:latin typeface="Stone Informal Semibold"/>
              <a:ea typeface="+mn-ea"/>
              <a:cs typeface="Stone Informal Semibold"/>
            </a:endParaRPr>
          </a:p>
        </p:txBody>
      </p:sp>
      <p:sp>
        <p:nvSpPr>
          <p:cNvPr id="27" name="TextBox 26"/>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Tree>
    <p:extLst>
      <p:ext uri="{BB962C8B-B14F-4D97-AF65-F5344CB8AC3E}">
        <p14:creationId xmlns:p14="http://schemas.microsoft.com/office/powerpoint/2010/main" val="1101370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2203257" y="450463"/>
            <a:ext cx="835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dirty="0">
                <a:latin typeface="StoneInformal LT" pitchFamily="2" charset="0"/>
              </a:rPr>
              <a:t>It is often shortened to D.G.REG.FD ELIZABETH II like here, on </a:t>
            </a:r>
            <a:r>
              <a:rPr lang="en-GB" altLang="en-US" dirty="0" smtClean="0">
                <a:latin typeface="StoneInformal LT" pitchFamily="2" charset="0"/>
              </a:rPr>
              <a:t>the old </a:t>
            </a:r>
            <a:r>
              <a:rPr lang="en-GB" altLang="en-US" dirty="0">
                <a:latin typeface="StoneInformal LT" pitchFamily="2" charset="0"/>
              </a:rPr>
              <a:t>£1 coin.  </a:t>
            </a:r>
            <a:endParaRPr lang="en-US" altLang="en-US" dirty="0">
              <a:latin typeface="StoneInformal LT" pitchFamily="2"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8519" y="1287076"/>
            <a:ext cx="4238625" cy="41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206432" y="5720963"/>
            <a:ext cx="8283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a:latin typeface="StoneInformal LT" pitchFamily="2" charset="0"/>
              </a:rPr>
              <a:t>Coins tell us stories, through their designs and through their </a:t>
            </a:r>
            <a:r>
              <a:rPr lang="en-GB" altLang="en-US" b="1">
                <a:latin typeface="StoneInformal LT" pitchFamily="2" charset="0"/>
              </a:rPr>
              <a:t>inscriptions</a:t>
            </a:r>
          </a:p>
        </p:txBody>
      </p:sp>
      <p:grpSp>
        <p:nvGrpSpPr>
          <p:cNvPr id="8" name="Group 7"/>
          <p:cNvGrpSpPr>
            <a:grpSpLocks/>
          </p:cNvGrpSpPr>
          <p:nvPr/>
        </p:nvGrpSpPr>
        <p:grpSpPr bwMode="auto">
          <a:xfrm>
            <a:off x="7429810" y="2236713"/>
            <a:ext cx="3562350" cy="1620837"/>
            <a:chOff x="5054600" y="1399309"/>
            <a:chExt cx="3562190" cy="1620559"/>
          </a:xfrm>
        </p:grpSpPr>
        <p:sp>
          <p:nvSpPr>
            <p:cNvPr id="9" name="Rounded Rectangle 8"/>
            <p:cNvSpPr/>
            <p:nvPr/>
          </p:nvSpPr>
          <p:spPr>
            <a:xfrm>
              <a:off x="5054600" y="1399309"/>
              <a:ext cx="3562190" cy="604733"/>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Look carefully at the £1 coin…</a:t>
              </a:r>
            </a:p>
          </p:txBody>
        </p:sp>
        <p:sp>
          <p:nvSpPr>
            <p:cNvPr id="10" name="Rounded Rectangular Callout 9"/>
            <p:cNvSpPr/>
            <p:nvPr/>
          </p:nvSpPr>
          <p:spPr>
            <a:xfrm>
              <a:off x="5054600" y="2226254"/>
              <a:ext cx="3562190" cy="793614"/>
            </a:xfrm>
            <a:prstGeom prst="wedgeRoundRectCallout">
              <a:avLst>
                <a:gd name="adj1" fmla="val -22559"/>
                <a:gd name="adj2" fmla="val 46616"/>
                <a:gd name="adj3" fmla="val 16667"/>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Why do you think these words are used?</a:t>
              </a:r>
            </a:p>
          </p:txBody>
        </p:sp>
      </p:grpSp>
      <p:sp>
        <p:nvSpPr>
          <p:cNvPr id="12" name="TextBox 11"/>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Tree>
    <p:extLst>
      <p:ext uri="{BB962C8B-B14F-4D97-AF65-F5344CB8AC3E}">
        <p14:creationId xmlns:p14="http://schemas.microsoft.com/office/powerpoint/2010/main" val="32820115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5" name="Picture 1" descr="Garter sov.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46056" y="731799"/>
            <a:ext cx="5648325"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2166319" y="446049"/>
            <a:ext cx="7888287" cy="700088"/>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Take a look at this coin from the Royal Mint Museum</a:t>
            </a:r>
            <a:r>
              <a:rPr lang="en-GB" altLang="en-US" dirty="0">
                <a:latin typeface="StoneInformal LT" pitchFamily="2" charset="0"/>
              </a:rPr>
              <a:t>’</a:t>
            </a:r>
            <a:r>
              <a:rPr lang="en-GB" dirty="0">
                <a:latin typeface="StoneInformal LT" pitchFamily="2" charset="0"/>
              </a:rPr>
              <a:t>s collection. It is a </a:t>
            </a:r>
            <a:r>
              <a:rPr lang="en-GB" b="1" dirty="0">
                <a:latin typeface="StoneInformal LT" pitchFamily="2" charset="0"/>
              </a:rPr>
              <a:t>gold sovereign. </a:t>
            </a:r>
          </a:p>
        </p:txBody>
      </p:sp>
      <p:sp>
        <p:nvSpPr>
          <p:cNvPr id="7" name="Rounded Rectangle 6"/>
          <p:cNvSpPr/>
          <p:nvPr/>
        </p:nvSpPr>
        <p:spPr>
          <a:xfrm>
            <a:off x="2166319" y="1539837"/>
            <a:ext cx="3390900" cy="1044575"/>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buFont typeface="Calibri" pitchFamily="34" charset="0"/>
              <a:buAutoNum type="arabicPeriod"/>
              <a:defRPr/>
            </a:pPr>
            <a:r>
              <a:rPr lang="en-GB" dirty="0">
                <a:latin typeface="StoneInformal LT" pitchFamily="2" charset="0"/>
              </a:rPr>
              <a:t> How would you describe </a:t>
            </a:r>
          </a:p>
          <a:p>
            <a:pPr eaLnBrk="1" hangingPunct="1">
              <a:defRPr/>
            </a:pPr>
            <a:r>
              <a:rPr lang="en-GB" dirty="0">
                <a:latin typeface="StoneInformal LT" pitchFamily="2" charset="0"/>
              </a:rPr>
              <a:t>    the image on this coin?</a:t>
            </a:r>
          </a:p>
        </p:txBody>
      </p:sp>
      <p:sp>
        <p:nvSpPr>
          <p:cNvPr id="8" name="Rounded Rectangle 7"/>
          <p:cNvSpPr/>
          <p:nvPr/>
        </p:nvSpPr>
        <p:spPr>
          <a:xfrm>
            <a:off x="2166319" y="2814599"/>
            <a:ext cx="3390900" cy="896938"/>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2. What overall impression </a:t>
            </a:r>
          </a:p>
          <a:p>
            <a:pPr eaLnBrk="1" hangingPunct="1">
              <a:defRPr/>
            </a:pPr>
            <a:r>
              <a:rPr lang="en-GB" dirty="0">
                <a:latin typeface="StoneInformal LT" pitchFamily="2" charset="0"/>
              </a:rPr>
              <a:t>    does it give?</a:t>
            </a:r>
          </a:p>
        </p:txBody>
      </p:sp>
      <p:sp>
        <p:nvSpPr>
          <p:cNvPr id="9" name="Rounded Rectangle 8"/>
          <p:cNvSpPr/>
          <p:nvPr/>
        </p:nvSpPr>
        <p:spPr>
          <a:xfrm>
            <a:off x="2166319" y="3849649"/>
            <a:ext cx="3390900" cy="164465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3. Who are the characters in </a:t>
            </a:r>
          </a:p>
          <a:p>
            <a:pPr eaLnBrk="1" hangingPunct="1">
              <a:defRPr/>
            </a:pPr>
            <a:r>
              <a:rPr lang="en-GB" dirty="0">
                <a:latin typeface="StoneInformal LT" pitchFamily="2" charset="0"/>
              </a:rPr>
              <a:t>    the design and what can </a:t>
            </a:r>
          </a:p>
          <a:p>
            <a:pPr eaLnBrk="1" hangingPunct="1">
              <a:defRPr/>
            </a:pPr>
            <a:r>
              <a:rPr lang="en-GB" dirty="0">
                <a:latin typeface="StoneInformal LT" pitchFamily="2" charset="0"/>
              </a:rPr>
              <a:t>    we tell about them from </a:t>
            </a:r>
          </a:p>
          <a:p>
            <a:pPr eaLnBrk="1" hangingPunct="1">
              <a:defRPr/>
            </a:pPr>
            <a:r>
              <a:rPr lang="en-GB" dirty="0">
                <a:latin typeface="StoneInformal LT" pitchFamily="2" charset="0"/>
              </a:rPr>
              <a:t>    the way they are being </a:t>
            </a:r>
          </a:p>
          <a:p>
            <a:pPr eaLnBrk="1" hangingPunct="1">
              <a:defRPr/>
            </a:pPr>
            <a:r>
              <a:rPr lang="en-GB" dirty="0">
                <a:latin typeface="StoneInformal LT" pitchFamily="2" charset="0"/>
              </a:rPr>
              <a:t>    shown?</a:t>
            </a:r>
          </a:p>
        </p:txBody>
      </p:sp>
    </p:spTree>
    <p:extLst>
      <p:ext uri="{BB962C8B-B14F-4D97-AF65-F5344CB8AC3E}">
        <p14:creationId xmlns:p14="http://schemas.microsoft.com/office/powerpoint/2010/main" val="1361013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6" name="Picture 5" descr="St George sketch.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79433" y="667799"/>
            <a:ext cx="4280370" cy="5506405"/>
          </a:xfrm>
          <a:prstGeom prst="rect">
            <a:avLst/>
          </a:prstGeom>
          <a:effectLst>
            <a:softEdge rad="31750"/>
          </a:effectLst>
        </p:spPr>
      </p:pic>
      <p:sp>
        <p:nvSpPr>
          <p:cNvPr id="7" name="Rectangle 5"/>
          <p:cNvSpPr>
            <a:spLocks noChangeArrowheads="1"/>
          </p:cNvSpPr>
          <p:nvPr/>
        </p:nvSpPr>
        <p:spPr bwMode="auto">
          <a:xfrm>
            <a:off x="2933197" y="5730021"/>
            <a:ext cx="2068512"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r>
              <a:rPr lang="en-GB" altLang="en-US" u="sng">
                <a:hlinkClick r:id="rId3"/>
              </a:rPr>
              <a:t>www.storynory.com</a:t>
            </a:r>
            <a:endParaRPr lang="en-GB" altLang="en-US"/>
          </a:p>
        </p:txBody>
      </p:sp>
      <p:sp>
        <p:nvSpPr>
          <p:cNvPr id="8" name="TextBox 1"/>
          <p:cNvSpPr txBox="1">
            <a:spLocks noChangeArrowheads="1"/>
          </p:cNvSpPr>
          <p:nvPr/>
        </p:nvSpPr>
        <p:spPr bwMode="auto">
          <a:xfrm>
            <a:off x="1734635" y="294299"/>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a:latin typeface="StoneInformal LT" pitchFamily="2" charset="0"/>
              </a:rPr>
              <a:t>Saint George and the Dragon</a:t>
            </a:r>
          </a:p>
        </p:txBody>
      </p:sp>
      <p:sp>
        <p:nvSpPr>
          <p:cNvPr id="9" name="TextBox 8"/>
          <p:cNvSpPr txBox="1"/>
          <p:nvPr/>
        </p:nvSpPr>
        <p:spPr>
          <a:xfrm>
            <a:off x="6306635" y="951649"/>
            <a:ext cx="4241800" cy="5078313"/>
          </a:xfrm>
          <a:prstGeom prst="rect">
            <a:avLst/>
          </a:prstGeom>
          <a:noFill/>
          <a:effectLst>
            <a:softEdge rad="31750"/>
          </a:effec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GB" sz="1800" dirty="0" smtClean="0">
                <a:latin typeface="StoneInformal LT" pitchFamily="2" charset="0"/>
              </a:rPr>
              <a:t>Saint George was a knight born in </a:t>
            </a:r>
            <a:r>
              <a:rPr lang="en-GB" sz="1800" dirty="0" err="1" smtClean="0">
                <a:latin typeface="StoneInformal LT" pitchFamily="2" charset="0"/>
              </a:rPr>
              <a:t>Cappodocia</a:t>
            </a:r>
            <a:r>
              <a:rPr lang="en-GB" sz="1800" dirty="0" smtClean="0">
                <a:latin typeface="StoneInformal LT" pitchFamily="2" charset="0"/>
              </a:rPr>
              <a:t>. One day he was travelling in Libya and came across a city called </a:t>
            </a:r>
            <a:r>
              <a:rPr lang="en-GB" sz="1800" dirty="0" err="1" smtClean="0">
                <a:latin typeface="StoneInformal LT" pitchFamily="2" charset="0"/>
              </a:rPr>
              <a:t>Silene</a:t>
            </a:r>
            <a:r>
              <a:rPr lang="en-GB" sz="1800" dirty="0" smtClean="0">
                <a:latin typeface="StoneInformal LT" pitchFamily="2" charset="0"/>
              </a:rPr>
              <a:t>. Near this city was a large lake, where a ferocious dragon lived. The dragon terrorised the city and when it was hungry it would leave the lake and breathe on the people with its poisonous breath. </a:t>
            </a:r>
          </a:p>
          <a:p>
            <a:pPr eaLnBrk="1" hangingPunct="1">
              <a:defRPr/>
            </a:pPr>
            <a:endParaRPr lang="en-GB" sz="1800" dirty="0" smtClean="0">
              <a:latin typeface="StoneInformal LT" pitchFamily="2" charset="0"/>
            </a:endParaRPr>
          </a:p>
          <a:p>
            <a:pPr eaLnBrk="1" hangingPunct="1">
              <a:defRPr/>
            </a:pPr>
            <a:r>
              <a:rPr lang="en-GB" sz="1800" dirty="0" smtClean="0">
                <a:latin typeface="StoneInformal LT" pitchFamily="2" charset="0"/>
              </a:rPr>
              <a:t>The people of the city wanted the dragon to leave, but when they went to fight it they were afraid and fled. To protect the people (and stop them from being eaten) the King decided that every day they would take two of their sheep down to the lake for the dragon to eat. </a:t>
            </a:r>
          </a:p>
        </p:txBody>
      </p:sp>
    </p:spTree>
    <p:extLst>
      <p:ext uri="{BB962C8B-B14F-4D97-AF65-F5344CB8AC3E}">
        <p14:creationId xmlns:p14="http://schemas.microsoft.com/office/powerpoint/2010/main" val="21126073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6" name="Picture 5" descr="Saint George and the Dragon by Paolo Uccello.jpg"/>
          <p:cNvPicPr>
            <a:picLocks noChangeAspect="1"/>
          </p:cNvPicPr>
          <p:nvPr/>
        </p:nvPicPr>
        <p:blipFill>
          <a:blip r:embed="rId2">
            <a:extLst>
              <a:ext uri="{28A0092B-C50C-407E-A947-70E740481C1C}">
                <a14:useLocalDpi xmlns:a14="http://schemas.microsoft.com/office/drawing/2010/main"/>
              </a:ext>
            </a:extLst>
          </a:blip>
          <a:stretch>
            <a:fillRect/>
          </a:stretch>
        </p:blipFill>
        <p:spPr bwMode="auto">
          <a:xfrm>
            <a:off x="1940933" y="1292551"/>
            <a:ext cx="8604250" cy="4851230"/>
          </a:xfrm>
          <a:prstGeom prst="rect">
            <a:avLst/>
          </a:prstGeom>
          <a:effectLst>
            <a:softEdge rad="31750"/>
          </a:effectLst>
        </p:spPr>
      </p:pic>
      <p:sp>
        <p:nvSpPr>
          <p:cNvPr id="7" name="TextBox 6"/>
          <p:cNvSpPr txBox="1"/>
          <p:nvPr/>
        </p:nvSpPr>
        <p:spPr bwMode="auto">
          <a:xfrm>
            <a:off x="1923999" y="221396"/>
            <a:ext cx="8729133" cy="2308566"/>
          </a:xfrm>
          <a:prstGeom prst="rect">
            <a:avLst/>
          </a:prstGeom>
          <a:solidFill>
            <a:schemeClr val="bg1"/>
          </a:solidFill>
          <a:effectLst>
            <a:softEdge rad="31750"/>
          </a:effec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GB" sz="1800" dirty="0" smtClean="0">
                <a:latin typeface="StoneInformal LT" pitchFamily="2" charset="0"/>
              </a:rPr>
              <a:t>The people rejoiced and for a while the dragon was fed and people of the city were safe. Then one day the King realised that they were running out of sheep. Desperate to keep the dragon away the people of the city decided that, to satisfy its hunger, they would now have to feed the dragon one sheep and one human every day.  The name of the person to be fed to the dragon would be drawn out of a hat. This would mean that the choice would be fair. It didn</a:t>
            </a:r>
            <a:r>
              <a:rPr lang="en-GB" altLang="en-US" sz="1800" dirty="0" smtClean="0">
                <a:latin typeface="StoneInformal LT" pitchFamily="2" charset="0"/>
              </a:rPr>
              <a:t>’</a:t>
            </a:r>
            <a:r>
              <a:rPr lang="en-GB" sz="1800" dirty="0" smtClean="0">
                <a:latin typeface="StoneInformal LT" pitchFamily="2" charset="0"/>
              </a:rPr>
              <a:t>t matter who you were, man or woman, rich or poor you would still have the same chance of your name being called. </a:t>
            </a:r>
          </a:p>
        </p:txBody>
      </p:sp>
    </p:spTree>
    <p:extLst>
      <p:ext uri="{BB962C8B-B14F-4D97-AF65-F5344CB8AC3E}">
        <p14:creationId xmlns:p14="http://schemas.microsoft.com/office/powerpoint/2010/main" val="1205744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7" name="TextBox 6"/>
          <p:cNvSpPr txBox="1"/>
          <p:nvPr/>
        </p:nvSpPr>
        <p:spPr>
          <a:xfrm>
            <a:off x="6255834" y="783808"/>
            <a:ext cx="4254500" cy="4801314"/>
          </a:xfrm>
          <a:prstGeom prst="rect">
            <a:avLst/>
          </a:prstGeom>
          <a:solidFill>
            <a:schemeClr val="bg1"/>
          </a:solidFill>
          <a:effectLst>
            <a:softEdge rad="31750"/>
          </a:effec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GB" sz="1800" dirty="0" smtClean="0">
                <a:latin typeface="StoneInformal LT" pitchFamily="2" charset="0"/>
              </a:rPr>
              <a:t>One day the name of the King</a:t>
            </a:r>
            <a:r>
              <a:rPr lang="en-GB" altLang="en-US" sz="1800" dirty="0" smtClean="0">
                <a:latin typeface="StoneInformal LT" pitchFamily="2" charset="0"/>
              </a:rPr>
              <a:t>’</a:t>
            </a:r>
            <a:r>
              <a:rPr lang="en-GB" sz="1800" dirty="0" smtClean="0">
                <a:latin typeface="StoneInformal LT" pitchFamily="2" charset="0"/>
              </a:rPr>
              <a:t>s daughter was drawn out of the hat. The King was very upset and asked the people to let the princess go free, but the people refused as she had been chosen in a fair way. </a:t>
            </a:r>
          </a:p>
          <a:p>
            <a:pPr eaLnBrk="1" hangingPunct="1">
              <a:defRPr/>
            </a:pPr>
            <a:endParaRPr lang="en-GB" sz="1800" dirty="0" smtClean="0">
              <a:latin typeface="StoneInformal LT" pitchFamily="2" charset="0"/>
            </a:endParaRPr>
          </a:p>
          <a:p>
            <a:pPr eaLnBrk="1" hangingPunct="1">
              <a:defRPr/>
            </a:pPr>
            <a:r>
              <a:rPr lang="en-GB" sz="1800" dirty="0" smtClean="0">
                <a:latin typeface="StoneInformal LT" pitchFamily="2" charset="0"/>
              </a:rPr>
              <a:t>The King had to agree and a week later the princess left the city and went down to the place where the dragon lived. As she sat on a rock, waiting for the dragon to arrive, Saint George rode by on his horse. </a:t>
            </a:r>
          </a:p>
          <a:p>
            <a:pPr eaLnBrk="1" hangingPunct="1">
              <a:defRPr/>
            </a:pPr>
            <a:endParaRPr lang="en-GB" sz="1800" dirty="0" smtClean="0">
              <a:latin typeface="StoneInformal LT" pitchFamily="2" charset="0"/>
            </a:endParaRPr>
          </a:p>
          <a:p>
            <a:pPr eaLnBrk="1" hangingPunct="1">
              <a:defRPr/>
            </a:pPr>
            <a:r>
              <a:rPr lang="en-GB" sz="1800" dirty="0" smtClean="0">
                <a:latin typeface="StoneInformal LT" pitchFamily="2" charset="0"/>
              </a:rPr>
              <a:t>Seeing the beautiful princess crying, he stopped and asked her what was wrong. </a:t>
            </a:r>
            <a:endParaRPr lang="en-US" sz="1800" dirty="0" smtClean="0">
              <a:latin typeface="StoneInformal LT" pitchFamily="2"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30545" y="233212"/>
            <a:ext cx="3920489" cy="5895473"/>
          </a:xfrm>
          <a:prstGeom prst="rect">
            <a:avLst/>
          </a:prstGeom>
          <a:effectLst>
            <a:softEdge rad="31750"/>
          </a:effectLst>
        </p:spPr>
      </p:pic>
    </p:spTree>
    <p:extLst>
      <p:ext uri="{BB962C8B-B14F-4D97-AF65-F5344CB8AC3E}">
        <p14:creationId xmlns:p14="http://schemas.microsoft.com/office/powerpoint/2010/main" val="3853385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bwMode="auto">
          <a:xfrm>
            <a:off x="2037941" y="138846"/>
            <a:ext cx="8382000" cy="3340066"/>
          </a:xfrm>
          <a:prstGeom prst="rect">
            <a:avLst/>
          </a:prstGeom>
          <a:effectLst>
            <a:softEdge rad="31750"/>
          </a:effectLst>
        </p:spPr>
      </p:pic>
      <p:sp>
        <p:nvSpPr>
          <p:cNvPr id="7" name="TextBox 6"/>
          <p:cNvSpPr txBox="1"/>
          <p:nvPr/>
        </p:nvSpPr>
        <p:spPr bwMode="auto">
          <a:xfrm>
            <a:off x="1933382" y="3195041"/>
            <a:ext cx="8831262" cy="2862322"/>
          </a:xfrm>
          <a:prstGeom prst="rect">
            <a:avLst/>
          </a:prstGeom>
          <a:solidFill>
            <a:schemeClr val="bg1"/>
          </a:solidFill>
          <a:effectLst>
            <a:softEdge rad="12700"/>
          </a:effectLst>
        </p:spPr>
        <p:txBody>
          <a:bodyPr>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GB" altLang="en-US" sz="1400" dirty="0" smtClean="0">
                <a:latin typeface="StoneInformal LT" pitchFamily="2" charset="0"/>
              </a:rPr>
              <a:t>‘</a:t>
            </a:r>
            <a:r>
              <a:rPr lang="en-GB" altLang="ja-JP" sz="1800" dirty="0" smtClean="0">
                <a:latin typeface="StoneInformal LT" pitchFamily="2" charset="0"/>
              </a:rPr>
              <a:t>Go away young man, before you die too!</a:t>
            </a:r>
            <a:r>
              <a:rPr lang="en-GB" altLang="en-US" sz="1800" dirty="0" smtClean="0">
                <a:latin typeface="StoneInformal LT" pitchFamily="2" charset="0"/>
              </a:rPr>
              <a:t>’</a:t>
            </a:r>
            <a:r>
              <a:rPr lang="en-GB" altLang="ja-JP" sz="1800" dirty="0" smtClean="0">
                <a:latin typeface="StoneInformal LT" pitchFamily="2" charset="0"/>
              </a:rPr>
              <a:t> cried the princess </a:t>
            </a:r>
            <a:r>
              <a:rPr lang="en-GB" altLang="en-US" sz="1800" dirty="0" smtClean="0">
                <a:latin typeface="StoneInformal LT" pitchFamily="2" charset="0"/>
              </a:rPr>
              <a:t>‘</a:t>
            </a:r>
            <a:r>
              <a:rPr lang="en-GB" altLang="ja-JP" sz="1800" dirty="0" smtClean="0">
                <a:latin typeface="StoneInformal LT" pitchFamily="2" charset="0"/>
              </a:rPr>
              <a:t>I am to be fed to the dragon</a:t>
            </a:r>
            <a:r>
              <a:rPr lang="en-GB" altLang="en-US" sz="1800" dirty="0" smtClean="0">
                <a:latin typeface="StoneInformal LT" pitchFamily="2" charset="0"/>
              </a:rPr>
              <a:t>’</a:t>
            </a:r>
            <a:r>
              <a:rPr lang="en-GB" altLang="ja-JP" sz="1800" dirty="0" smtClean="0">
                <a:latin typeface="StoneInformal LT" pitchFamily="2" charset="0"/>
              </a:rPr>
              <a:t>. </a:t>
            </a:r>
          </a:p>
          <a:p>
            <a:pPr eaLnBrk="1" hangingPunct="1">
              <a:defRPr/>
            </a:pPr>
            <a:endParaRPr lang="en-GB" sz="1800" dirty="0" smtClean="0">
              <a:latin typeface="StoneInformal LT" pitchFamily="2" charset="0"/>
            </a:endParaRPr>
          </a:p>
          <a:p>
            <a:pPr eaLnBrk="1" hangingPunct="1">
              <a:defRPr/>
            </a:pPr>
            <a:r>
              <a:rPr lang="en-GB" sz="1800" dirty="0" smtClean="0">
                <a:latin typeface="StoneInformal LT" pitchFamily="2" charset="0"/>
              </a:rPr>
              <a:t>At that moment the hungry dragon appeared from the lake and attacked Saint George. But George was quick and using his Christian cross and lance he pinned the dragon to the ground. The princess took the belt from her dress and made a collar and lead for the dragon, which she put around its neck so that it became timid and tame. Saint George then took the princess back to the city and slayed the dragon. The King was so impressed by Saint George</a:t>
            </a:r>
            <a:r>
              <a:rPr lang="en-GB" altLang="en-US" sz="1800" dirty="0" smtClean="0">
                <a:latin typeface="StoneInformal LT" pitchFamily="2" charset="0"/>
              </a:rPr>
              <a:t>’</a:t>
            </a:r>
            <a:r>
              <a:rPr lang="en-GB" sz="1800" dirty="0" smtClean="0">
                <a:latin typeface="StoneInformal LT" pitchFamily="2" charset="0"/>
              </a:rPr>
              <a:t>s bravery that he was baptised a Christian, and the people of </a:t>
            </a:r>
            <a:r>
              <a:rPr lang="en-GB" sz="1800" dirty="0" err="1" smtClean="0">
                <a:latin typeface="StoneInformal LT" pitchFamily="2" charset="0"/>
              </a:rPr>
              <a:t>Silene</a:t>
            </a:r>
            <a:r>
              <a:rPr lang="en-GB" sz="1800" dirty="0" smtClean="0">
                <a:latin typeface="StoneInformal LT" pitchFamily="2" charset="0"/>
              </a:rPr>
              <a:t> lived in peace once more. </a:t>
            </a:r>
            <a:r>
              <a:rPr lang="en-GB" sz="1400" dirty="0" smtClean="0">
                <a:latin typeface="StoneInformal LT" pitchFamily="2" charset="0"/>
              </a:rPr>
              <a:t> </a:t>
            </a:r>
            <a:endParaRPr lang="en-US" sz="1400" dirty="0" smtClean="0">
              <a:latin typeface="StoneInformal LT" pitchFamily="2" charset="0"/>
            </a:endParaRPr>
          </a:p>
        </p:txBody>
      </p:sp>
    </p:spTree>
    <p:extLst>
      <p:ext uri="{BB962C8B-B14F-4D97-AF65-F5344CB8AC3E}">
        <p14:creationId xmlns:p14="http://schemas.microsoft.com/office/powerpoint/2010/main" val="11058376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266596"/>
            <a:ext cx="12193200" cy="646331"/>
          </a:xfrm>
          <a:prstGeom prst="rect">
            <a:avLst/>
          </a:prstGeom>
          <a:solidFill>
            <a:srgbClr val="DA0000"/>
          </a:solidFill>
        </p:spPr>
        <p:txBody>
          <a:bodyPr wrap="square" rtlCol="0">
            <a:spAutoFit/>
          </a:bodyPr>
          <a:lstStyle/>
          <a:p>
            <a:pPr algn="ctr"/>
            <a:r>
              <a:rPr lang="en-GB" dirty="0">
                <a:ln w="0"/>
                <a:effectLst>
                  <a:outerShdw blurRad="38100" dist="19050" dir="2700000" algn="tl" rotWithShape="0">
                    <a:schemeClr val="dk1">
                      <a:alpha val="40000"/>
                    </a:schemeClr>
                  </a:outerShdw>
                </a:effectLst>
              </a:rPr>
              <a:t>Literacy</a:t>
            </a:r>
          </a:p>
          <a:p>
            <a:pPr algn="ctr"/>
            <a:r>
              <a:rPr lang="en-GB" dirty="0">
                <a:ln w="0"/>
                <a:effectLst>
                  <a:outerShdw blurRad="38100" dist="19050" dir="2700000" algn="tl" rotWithShape="0">
                    <a:schemeClr val="dk1">
                      <a:alpha val="40000"/>
                    </a:schemeClr>
                  </a:outerShdw>
                </a:effectLst>
              </a:rPr>
              <a:t>www.royalmintmuseum.org.uk/learning/</a:t>
            </a:r>
          </a:p>
        </p:txBody>
      </p:sp>
      <p:sp>
        <p:nvSpPr>
          <p:cNvPr id="5" name="TextBox 1"/>
          <p:cNvSpPr txBox="1">
            <a:spLocks noChangeArrowheads="1"/>
          </p:cNvSpPr>
          <p:nvPr/>
        </p:nvSpPr>
        <p:spPr bwMode="auto">
          <a:xfrm>
            <a:off x="4337205" y="383672"/>
            <a:ext cx="5372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r>
              <a:rPr lang="en-GB" altLang="en-US" sz="2400" dirty="0">
                <a:latin typeface="StoneInformal LT" pitchFamily="2" charset="0"/>
              </a:rPr>
              <a:t>Saint George and the Dragon</a:t>
            </a:r>
          </a:p>
        </p:txBody>
      </p:sp>
      <p:graphicFrame>
        <p:nvGraphicFramePr>
          <p:cNvPr id="6" name="Table 5"/>
          <p:cNvGraphicFramePr>
            <a:graphicFrameLocks noGrp="1"/>
          </p:cNvGraphicFramePr>
          <p:nvPr>
            <p:extLst>
              <p:ext uri="{D42A27DB-BD31-4B8C-83A1-F6EECF244321}">
                <p14:modId xmlns:p14="http://schemas.microsoft.com/office/powerpoint/2010/main" val="421353889"/>
              </p:ext>
            </p:extLst>
          </p:nvPr>
        </p:nvGraphicFramePr>
        <p:xfrm>
          <a:off x="3105305" y="1801309"/>
          <a:ext cx="6096000" cy="3641725"/>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1860711">
                <a:tc>
                  <a:txBody>
                    <a:bodyPr/>
                    <a:lstStyle/>
                    <a:p>
                      <a:pPr algn="ctr"/>
                      <a:r>
                        <a:rPr lang="en-GB" sz="1800" dirty="0" smtClean="0"/>
                        <a:t>Character</a:t>
                      </a:r>
                      <a:endParaRPr lang="en-GB" sz="1800" dirty="0"/>
                    </a:p>
                  </a:txBody>
                  <a:tcPr marT="45707" marB="45707"/>
                </a:tc>
                <a:tc>
                  <a:txBody>
                    <a:bodyPr/>
                    <a:lstStyle/>
                    <a:p>
                      <a:pPr algn="ctr"/>
                      <a:r>
                        <a:rPr lang="en-GB" sz="1800" dirty="0" smtClean="0"/>
                        <a:t>Action</a:t>
                      </a:r>
                      <a:endParaRPr lang="en-GB" sz="1800" dirty="0"/>
                    </a:p>
                  </a:txBody>
                  <a:tcPr marT="45707" marB="45707"/>
                </a:tc>
                <a:extLst>
                  <a:ext uri="{0D108BD9-81ED-4DB2-BD59-A6C34878D82A}">
                    <a16:rowId xmlns:a16="http://schemas.microsoft.com/office/drawing/2014/main" val="10000"/>
                  </a:ext>
                </a:extLst>
              </a:tr>
              <a:tr h="1781014">
                <a:tc>
                  <a:txBody>
                    <a:bodyPr/>
                    <a:lstStyle/>
                    <a:p>
                      <a:pPr algn="ctr"/>
                      <a:r>
                        <a:rPr lang="en-GB" sz="1800" dirty="0" smtClean="0"/>
                        <a:t>Time</a:t>
                      </a:r>
                      <a:endParaRPr lang="en-GB" sz="1800" dirty="0"/>
                    </a:p>
                  </a:txBody>
                  <a:tcPr marT="45707" marB="45707"/>
                </a:tc>
                <a:tc>
                  <a:txBody>
                    <a:bodyPr/>
                    <a:lstStyle/>
                    <a:p>
                      <a:pPr algn="ctr"/>
                      <a:r>
                        <a:rPr lang="en-GB" sz="1800" dirty="0" smtClean="0"/>
                        <a:t>Setting</a:t>
                      </a:r>
                      <a:endParaRPr lang="en-GB" sz="1800" dirty="0"/>
                    </a:p>
                  </a:txBody>
                  <a:tcPr marT="45707" marB="45707"/>
                </a:tc>
                <a:extLst>
                  <a:ext uri="{0D108BD9-81ED-4DB2-BD59-A6C34878D82A}">
                    <a16:rowId xmlns:a16="http://schemas.microsoft.com/office/drawing/2014/main" val="10001"/>
                  </a:ext>
                </a:extLst>
              </a:tr>
            </a:tbl>
          </a:graphicData>
        </a:graphic>
      </p:graphicFrame>
      <p:sp>
        <p:nvSpPr>
          <p:cNvPr id="7" name="Rounded Rectangle 6"/>
          <p:cNvSpPr/>
          <p:nvPr/>
        </p:nvSpPr>
        <p:spPr>
          <a:xfrm>
            <a:off x="2711605" y="845634"/>
            <a:ext cx="8293100" cy="682625"/>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GB" dirty="0">
                <a:latin typeface="StoneInformal LT" pitchFamily="2" charset="0"/>
              </a:rPr>
              <a:t>Use the table below to help you identify the characters, action, time and setting of the story.</a:t>
            </a:r>
          </a:p>
        </p:txBody>
      </p:sp>
      <p:sp>
        <p:nvSpPr>
          <p:cNvPr id="8" name="Rounded Rectangular Callout 7"/>
          <p:cNvSpPr/>
          <p:nvPr/>
        </p:nvSpPr>
        <p:spPr>
          <a:xfrm>
            <a:off x="3105305" y="5554159"/>
            <a:ext cx="7435850" cy="433388"/>
          </a:xfrm>
          <a:prstGeom prst="wedgeRoundRectCallout">
            <a:avLst>
              <a:gd name="adj1" fmla="val 28925"/>
              <a:gd name="adj2" fmla="val -45330"/>
              <a:gd name="adj3" fmla="val 16667"/>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GB" dirty="0">
                <a:latin typeface="StoneInformal LT" pitchFamily="2" charset="0"/>
              </a:rPr>
              <a:t>Can you describe the character of Saint George? What is he like?</a:t>
            </a:r>
          </a:p>
        </p:txBody>
      </p:sp>
    </p:spTree>
    <p:extLst>
      <p:ext uri="{BB962C8B-B14F-4D97-AF65-F5344CB8AC3E}">
        <p14:creationId xmlns:p14="http://schemas.microsoft.com/office/powerpoint/2010/main" val="1683079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1116</Words>
  <Application>Microsoft Office PowerPoint</Application>
  <PresentationFormat>Widescreen</PresentationFormat>
  <Paragraphs>103</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MS PGothic</vt:lpstr>
      <vt:lpstr>Arial</vt:lpstr>
      <vt:lpstr>Calibri</vt:lpstr>
      <vt:lpstr>Calibri Light</vt:lpstr>
      <vt:lpstr>Stone Informal Semibold</vt:lpstr>
      <vt:lpstr>StoneInformal 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Royal Mint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Sandford</dc:creator>
  <cp:lastModifiedBy>Susan Sandford</cp:lastModifiedBy>
  <cp:revision>6</cp:revision>
  <dcterms:created xsi:type="dcterms:W3CDTF">2019-09-20T14:03:38Z</dcterms:created>
  <dcterms:modified xsi:type="dcterms:W3CDTF">2020-10-08T14:40:27Z</dcterms:modified>
</cp:coreProperties>
</file>