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376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95CAC-9A6D-4C60-AEDD-558F124FE9C5}" type="datetimeFigureOut">
              <a:rPr lang="en-GB" smtClean="0"/>
              <a:t>08/10/2020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F01E7-E000-4B24-93D9-78ED43FC82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0422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95CAC-9A6D-4C60-AEDD-558F124FE9C5}" type="datetimeFigureOut">
              <a:rPr lang="en-GB" smtClean="0"/>
              <a:t>08/10/2020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F01E7-E000-4B24-93D9-78ED43FC82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9784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95CAC-9A6D-4C60-AEDD-558F124FE9C5}" type="datetimeFigureOut">
              <a:rPr lang="en-GB" smtClean="0"/>
              <a:t>08/10/2020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F01E7-E000-4B24-93D9-78ED43FC82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0059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95CAC-9A6D-4C60-AEDD-558F124FE9C5}" type="datetimeFigureOut">
              <a:rPr lang="en-GB" smtClean="0"/>
              <a:t>08/10/2020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F01E7-E000-4B24-93D9-78ED43FC82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909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95CAC-9A6D-4C60-AEDD-558F124FE9C5}" type="datetimeFigureOut">
              <a:rPr lang="en-GB" smtClean="0"/>
              <a:t>08/10/2020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F01E7-E000-4B24-93D9-78ED43FC82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3003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95CAC-9A6D-4C60-AEDD-558F124FE9C5}" type="datetimeFigureOut">
              <a:rPr lang="en-GB" smtClean="0"/>
              <a:t>08/10/2020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F01E7-E000-4B24-93D9-78ED43FC82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635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95CAC-9A6D-4C60-AEDD-558F124FE9C5}" type="datetimeFigureOut">
              <a:rPr lang="en-GB" smtClean="0"/>
              <a:t>08/10/2020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F01E7-E000-4B24-93D9-78ED43FC82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6803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95CAC-9A6D-4C60-AEDD-558F124FE9C5}" type="datetimeFigureOut">
              <a:rPr lang="en-GB" smtClean="0"/>
              <a:t>08/10/2020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F01E7-E000-4B24-93D9-78ED43FC82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6022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95CAC-9A6D-4C60-AEDD-558F124FE9C5}" type="datetimeFigureOut">
              <a:rPr lang="en-GB" smtClean="0"/>
              <a:t>08/10/2020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F01E7-E000-4B24-93D9-78ED43FC82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73155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95CAC-9A6D-4C60-AEDD-558F124FE9C5}" type="datetimeFigureOut">
              <a:rPr lang="en-GB" smtClean="0"/>
              <a:t>08/10/2020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F01E7-E000-4B24-93D9-78ED43FC82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6911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95CAC-9A6D-4C60-AEDD-558F124FE9C5}" type="datetimeFigureOut">
              <a:rPr lang="en-GB" smtClean="0"/>
              <a:t>08/10/2020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F01E7-E000-4B24-93D9-78ED43FC82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14430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295CAC-9A6D-4C60-AEDD-558F124FE9C5}" type="datetimeFigureOut">
              <a:rPr lang="en-GB" smtClean="0"/>
              <a:t>08/10/2020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F01E7-E000-4B24-93D9-78ED43FC82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8633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maps.google.com/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/>
          </p:cNvPicPr>
          <p:nvPr/>
        </p:nvPicPr>
        <p:blipFill rotWithShape="1">
          <a:blip r:embed="rId2"/>
          <a:srcRect l="34717" t="31662" r="21894" b="31515"/>
          <a:stretch/>
        </p:blipFill>
        <p:spPr>
          <a:xfrm>
            <a:off x="2078" y="-2968"/>
            <a:ext cx="12193200" cy="671104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6201944"/>
            <a:ext cx="12193200" cy="646331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Geography</a:t>
            </a:r>
          </a:p>
          <a:p>
            <a:pPr algn="ctr"/>
            <a:r>
              <a:rPr lang="en-GB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www.royalmintmuseum.org.uk/learning</a:t>
            </a:r>
            <a:endParaRPr lang="en-GB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9365" y="4445009"/>
            <a:ext cx="2889978" cy="1648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439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6201944"/>
            <a:ext cx="12193200" cy="646331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Geography</a:t>
            </a:r>
          </a:p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www.royalmintmuseum.org.uk/learning</a:t>
            </a:r>
          </a:p>
        </p:txBody>
      </p:sp>
      <p:pic>
        <p:nvPicPr>
          <p:cNvPr id="5" name="Picture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3464" y="177382"/>
            <a:ext cx="5129212" cy="341153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ounded Rectangular Callout 5"/>
          <p:cNvSpPr/>
          <p:nvPr/>
        </p:nvSpPr>
        <p:spPr bwMode="auto">
          <a:xfrm>
            <a:off x="3906504" y="4061200"/>
            <a:ext cx="2482850" cy="1098550"/>
          </a:xfrm>
          <a:prstGeom prst="wedgeRoundRectCallout">
            <a:avLst>
              <a:gd name="adj1" fmla="val -18740"/>
              <a:gd name="adj2" fmla="val 49201"/>
              <a:gd name="adj3" fmla="val 16667"/>
            </a:avLst>
          </a:prstGeom>
          <a:ln>
            <a:solidFill>
              <a:schemeClr val="accent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GB" dirty="0">
                <a:latin typeface="StoneInformal LT" pitchFamily="2" charset="0"/>
                <a:cs typeface="JasmineUPC" pitchFamily="18" charset="-34"/>
              </a:rPr>
              <a:t>The Royal Mint is located near Cardiff in South Wales.</a:t>
            </a:r>
          </a:p>
        </p:txBody>
      </p:sp>
      <p:pic>
        <p:nvPicPr>
          <p:cNvPr id="7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5089" y="177382"/>
            <a:ext cx="3273425" cy="602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Arrow Connector 7"/>
          <p:cNvCxnSpPr>
            <a:cxnSpLocks noChangeShapeType="1"/>
          </p:cNvCxnSpPr>
          <p:nvPr/>
        </p:nvCxnSpPr>
        <p:spPr bwMode="auto">
          <a:xfrm>
            <a:off x="6440364" y="3307932"/>
            <a:ext cx="2493962" cy="1506537"/>
          </a:xfrm>
          <a:prstGeom prst="straightConnector1">
            <a:avLst/>
          </a:prstGeom>
          <a:ln w="57150">
            <a:solidFill>
              <a:schemeClr val="accent6"/>
            </a:solidFill>
            <a:headEnd/>
            <a:tailEnd type="arrow" w="med" len="med"/>
          </a:ln>
          <a:extLst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3703514" y="707607"/>
            <a:ext cx="4897437" cy="696912"/>
          </a:xfrm>
          <a:prstGeom prst="roundRect">
            <a:avLst/>
          </a:prstGeom>
          <a:ln>
            <a:solidFill>
              <a:schemeClr val="accent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dirty="0">
                <a:latin typeface="StoneInformal LT" pitchFamily="2" charset="0"/>
              </a:rPr>
              <a:t>Where is the Royal Mint?</a:t>
            </a:r>
          </a:p>
        </p:txBody>
      </p:sp>
    </p:spTree>
    <p:extLst>
      <p:ext uri="{BB962C8B-B14F-4D97-AF65-F5344CB8AC3E}">
        <p14:creationId xmlns:p14="http://schemas.microsoft.com/office/powerpoint/2010/main" val="2814951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6201944"/>
            <a:ext cx="12193200" cy="646331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Geography</a:t>
            </a:r>
          </a:p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www.royalmintmuseum.org.uk/learning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2506972" y="895598"/>
            <a:ext cx="7462838" cy="630238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GB" dirty="0">
                <a:latin typeface="StoneInformal LT" pitchFamily="2" charset="0"/>
              </a:rPr>
              <a:t>The modern Mint supplies coins and blanks to over </a:t>
            </a:r>
            <a:r>
              <a:rPr lang="en-GB" b="1" dirty="0">
                <a:latin typeface="StoneInformal LT" pitchFamily="2" charset="0"/>
              </a:rPr>
              <a:t>60 countries</a:t>
            </a:r>
            <a:r>
              <a:rPr lang="en-GB" dirty="0">
                <a:latin typeface="StoneInformal LT" pitchFamily="2" charset="0"/>
              </a:rPr>
              <a:t> from its factory in </a:t>
            </a:r>
            <a:r>
              <a:rPr lang="en-GB" dirty="0" err="1">
                <a:latin typeface="StoneInformal LT" pitchFamily="2" charset="0"/>
              </a:rPr>
              <a:t>Llantrisant</a:t>
            </a:r>
            <a:r>
              <a:rPr lang="en-GB" dirty="0">
                <a:latin typeface="StoneInformal LT" pitchFamily="2" charset="0"/>
              </a:rPr>
              <a:t>. </a:t>
            </a:r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2818122" y="1681411"/>
            <a:ext cx="6927850" cy="3509962"/>
            <a:chOff x="622300" y="1611313"/>
            <a:chExt cx="7802563" cy="4424362"/>
          </a:xfrm>
        </p:grpSpPr>
        <p:pic>
          <p:nvPicPr>
            <p:cNvPr id="7" name="Pictur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300" y="1611313"/>
              <a:ext cx="7802563" cy="4424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Box 6"/>
            <p:cNvSpPr txBox="1">
              <a:spLocks noChangeArrowheads="1"/>
            </p:cNvSpPr>
            <p:nvPr/>
          </p:nvSpPr>
          <p:spPr bwMode="auto">
            <a:xfrm>
              <a:off x="3171825" y="5627688"/>
              <a:ext cx="2852738" cy="2778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GB" altLang="en-US" sz="1200" i="1">
                  <a:latin typeface="ITC Stone Informal" charset="0"/>
                </a:rPr>
                <a:t>The Royal Mint at Llantrisant</a:t>
              </a:r>
            </a:p>
          </p:txBody>
        </p:sp>
      </p:grpSp>
      <p:sp>
        <p:nvSpPr>
          <p:cNvPr id="9" name="TextBox 7"/>
          <p:cNvSpPr txBox="1">
            <a:spLocks noChangeArrowheads="1"/>
          </p:cNvSpPr>
          <p:nvPr/>
        </p:nvSpPr>
        <p:spPr bwMode="auto">
          <a:xfrm>
            <a:off x="4159560" y="349498"/>
            <a:ext cx="40703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n-US" sz="2400" dirty="0">
                <a:latin typeface="StoneInformal LT" pitchFamily="2" charset="0"/>
              </a:rPr>
              <a:t>The Royal Mint Today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506972" y="5367586"/>
            <a:ext cx="73755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n-US">
                <a:latin typeface="StoneInformal LT" pitchFamily="2" charset="0"/>
              </a:rPr>
              <a:t>Get a birds’ eye view by searching for ‘The Royal Mint, Pontyclun’</a:t>
            </a:r>
          </a:p>
          <a:p>
            <a:pPr algn="ctr" eaLnBrk="1" hangingPunct="1"/>
            <a:r>
              <a:rPr lang="en-GB" altLang="en-US">
                <a:latin typeface="StoneInformal LT" pitchFamily="2" charset="0"/>
                <a:hlinkClick r:id="rId3"/>
              </a:rPr>
              <a:t>Google Maps</a:t>
            </a:r>
            <a:endParaRPr lang="en-GB" altLang="en-US">
              <a:latin typeface="StoneInformal L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9030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6201944"/>
            <a:ext cx="12193200" cy="646331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Geography</a:t>
            </a:r>
          </a:p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www.royalmintmuseum.org.uk/learning</a:t>
            </a:r>
          </a:p>
        </p:txBody>
      </p:sp>
      <p:pic>
        <p:nvPicPr>
          <p:cNvPr id="8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6994" y="588544"/>
            <a:ext cx="8669338" cy="484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ounded Rectangular Callout 8"/>
          <p:cNvSpPr/>
          <p:nvPr/>
        </p:nvSpPr>
        <p:spPr>
          <a:xfrm>
            <a:off x="8964097" y="4362767"/>
            <a:ext cx="3121025" cy="1817688"/>
          </a:xfrm>
          <a:prstGeom prst="wedgeRoundRectCallout">
            <a:avLst>
              <a:gd name="adj1" fmla="val -47520"/>
              <a:gd name="adj2" fmla="val -21602"/>
              <a:gd name="adj3" fmla="val 16667"/>
            </a:avLst>
          </a:prstGeom>
          <a:ln>
            <a:solidFill>
              <a:schemeClr val="accent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8964097" y="4481039"/>
            <a:ext cx="302895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buFont typeface="Calibri" panose="020F0502020204030204" pitchFamily="34" charset="0"/>
              <a:buAutoNum type="arabicPeriod"/>
            </a:pPr>
            <a:r>
              <a:rPr lang="en-GB" altLang="en-US" dirty="0">
                <a:latin typeface="StoneInformal LT" pitchFamily="2" charset="0"/>
              </a:rPr>
              <a:t>Do all countries have the same coins?</a:t>
            </a:r>
          </a:p>
          <a:p>
            <a:pPr eaLnBrk="1" hangingPunct="1">
              <a:buFont typeface="Calibri" panose="020F0502020204030204" pitchFamily="34" charset="0"/>
              <a:buAutoNum type="arabicPeriod"/>
            </a:pPr>
            <a:r>
              <a:rPr lang="en-GB" altLang="en-US" dirty="0">
                <a:latin typeface="StoneInformal LT" pitchFamily="2" charset="0"/>
              </a:rPr>
              <a:t>Which countries use the Euro?</a:t>
            </a:r>
          </a:p>
          <a:p>
            <a:pPr eaLnBrk="1" hangingPunct="1">
              <a:buFont typeface="Calibri" panose="020F0502020204030204" pitchFamily="34" charset="0"/>
              <a:buAutoNum type="arabicPeriod"/>
            </a:pPr>
            <a:r>
              <a:rPr lang="en-GB" altLang="en-US" dirty="0">
                <a:latin typeface="StoneInformal LT" pitchFamily="2" charset="0"/>
              </a:rPr>
              <a:t>Are all Euro coins the same?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64061" y="303588"/>
            <a:ext cx="7585075" cy="569912"/>
          </a:xfrm>
          <a:prstGeom prst="roundRect">
            <a:avLst/>
          </a:prstGeom>
          <a:ln>
            <a:solidFill>
              <a:schemeClr val="accent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2" name="TextBox 3"/>
          <p:cNvSpPr txBox="1">
            <a:spLocks noChangeArrowheads="1"/>
          </p:cNvSpPr>
          <p:nvPr/>
        </p:nvSpPr>
        <p:spPr bwMode="auto">
          <a:xfrm>
            <a:off x="-510639" y="405188"/>
            <a:ext cx="9144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n-US" dirty="0">
                <a:latin typeface="StoneInformal LT" pitchFamily="2" charset="0"/>
              </a:rPr>
              <a:t>The Royal Mint has a long history of making coins for other countries</a:t>
            </a:r>
          </a:p>
        </p:txBody>
      </p:sp>
    </p:spTree>
    <p:extLst>
      <p:ext uri="{BB962C8B-B14F-4D97-AF65-F5344CB8AC3E}">
        <p14:creationId xmlns:p14="http://schemas.microsoft.com/office/powerpoint/2010/main" val="2932065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6201944"/>
            <a:ext cx="12193200" cy="646331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Geography</a:t>
            </a:r>
          </a:p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www.royalmintmuseum.org.uk/learning</a:t>
            </a: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4144509" y="176131"/>
            <a:ext cx="42243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n-US" sz="2400">
                <a:latin typeface="StoneInformal LT" pitchFamily="2" charset="0"/>
              </a:rPr>
              <a:t>Royal Mint Colonial Mints</a:t>
            </a:r>
          </a:p>
        </p:txBody>
      </p:sp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2039484" y="719056"/>
            <a:ext cx="83486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GB" altLang="en-US">
                <a:latin typeface="StoneInformal LT" pitchFamily="2" charset="0"/>
              </a:rPr>
              <a:t>In the 1900s the Royal Mint had branch mints across what was then the Empire, including in Australia.</a:t>
            </a:r>
          </a:p>
        </p:txBody>
      </p:sp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2114096" y="1549318"/>
            <a:ext cx="3830638" cy="2817813"/>
            <a:chOff x="151087" y="1938665"/>
            <a:chExt cx="4689446" cy="3407664"/>
          </a:xfrm>
        </p:grpSpPr>
        <p:pic>
          <p:nvPicPr>
            <p:cNvPr id="8" name="Picture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087" y="1938665"/>
              <a:ext cx="4689446" cy="3407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7"/>
            <p:cNvSpPr txBox="1">
              <a:spLocks noChangeArrowheads="1"/>
            </p:cNvSpPr>
            <p:nvPr/>
          </p:nvSpPr>
          <p:spPr bwMode="auto">
            <a:xfrm>
              <a:off x="1287159" y="2000249"/>
              <a:ext cx="2262909" cy="3349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GB" altLang="en-US" sz="1200" i="1">
                  <a:latin typeface="StoneInformal LT" pitchFamily="2" charset="0"/>
                </a:rPr>
                <a:t>Melbourne Mint</a:t>
              </a:r>
            </a:p>
          </p:txBody>
        </p:sp>
      </p:grpSp>
      <p:grpSp>
        <p:nvGrpSpPr>
          <p:cNvPr id="10" name="Group 9"/>
          <p:cNvGrpSpPr>
            <a:grpSpLocks/>
          </p:cNvGrpSpPr>
          <p:nvPr/>
        </p:nvGrpSpPr>
        <p:grpSpPr bwMode="auto">
          <a:xfrm>
            <a:off x="6619421" y="1498518"/>
            <a:ext cx="3732213" cy="2817813"/>
            <a:chOff x="4572000" y="1938665"/>
            <a:chExt cx="4572000" cy="3407664"/>
          </a:xfrm>
        </p:grpSpPr>
        <p:pic>
          <p:nvPicPr>
            <p:cNvPr id="11" name="Picture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1938665"/>
              <a:ext cx="4572000" cy="3407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Box 9"/>
            <p:cNvSpPr txBox="1">
              <a:spLocks noChangeArrowheads="1"/>
            </p:cNvSpPr>
            <p:nvPr/>
          </p:nvSpPr>
          <p:spPr bwMode="auto">
            <a:xfrm>
              <a:off x="6117995" y="2000249"/>
              <a:ext cx="1480009" cy="3349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GB" altLang="en-US" sz="1200" i="1">
                  <a:latin typeface="StoneInformal LT" pitchFamily="2" charset="0"/>
                </a:rPr>
                <a:t>Sydney Mint</a:t>
              </a:r>
            </a:p>
          </p:txBody>
        </p:sp>
      </p:grpSp>
      <p:grpSp>
        <p:nvGrpSpPr>
          <p:cNvPr id="13" name="Group 12"/>
          <p:cNvGrpSpPr>
            <a:grpSpLocks/>
          </p:cNvGrpSpPr>
          <p:nvPr/>
        </p:nvGrpSpPr>
        <p:grpSpPr bwMode="auto">
          <a:xfrm>
            <a:off x="4252459" y="3309856"/>
            <a:ext cx="3851275" cy="2624137"/>
            <a:chOff x="2193635" y="3638824"/>
            <a:chExt cx="4572000" cy="3115056"/>
          </a:xfrm>
        </p:grpSpPr>
        <p:pic>
          <p:nvPicPr>
            <p:cNvPr id="14" name="Picture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3635" y="3638824"/>
              <a:ext cx="4572000" cy="31150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Box 13"/>
            <p:cNvSpPr txBox="1">
              <a:spLocks noChangeArrowheads="1"/>
            </p:cNvSpPr>
            <p:nvPr/>
          </p:nvSpPr>
          <p:spPr bwMode="auto">
            <a:xfrm>
              <a:off x="3841987" y="6266064"/>
              <a:ext cx="1460023" cy="3288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GB" altLang="en-US" sz="1200" i="1">
                  <a:latin typeface="StoneInformal LT" pitchFamily="2" charset="0"/>
                </a:rPr>
                <a:t>Perth Mint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6939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6201944"/>
            <a:ext cx="12193200" cy="646331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Geography</a:t>
            </a:r>
          </a:p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www.royalmintmuseum.org.uk/learning</a:t>
            </a:r>
          </a:p>
        </p:txBody>
      </p:sp>
      <p:pic>
        <p:nvPicPr>
          <p:cNvPr id="12" name="Picture 3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7111" y="505994"/>
            <a:ext cx="9120188" cy="509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nz $1 obv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7449" y="631407"/>
            <a:ext cx="2952750" cy="295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 descr="egypt £1 rev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0412" y="585369"/>
            <a:ext cx="2973387" cy="297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seychelles 1r obv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62" y="2626894"/>
            <a:ext cx="2973387" cy="297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5" descr="ethiopia 1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8037" y="2691982"/>
            <a:ext cx="2978150" cy="297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ounded Rectangle 16"/>
          <p:cNvSpPr/>
          <p:nvPr/>
        </p:nvSpPr>
        <p:spPr>
          <a:xfrm>
            <a:off x="3711637" y="5732044"/>
            <a:ext cx="5314950" cy="4699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8" name="TextBox 12"/>
          <p:cNvSpPr txBox="1">
            <a:spLocks noChangeArrowheads="1"/>
          </p:cNvSpPr>
          <p:nvPr/>
        </p:nvSpPr>
        <p:spPr bwMode="auto">
          <a:xfrm>
            <a:off x="1805049" y="5768557"/>
            <a:ext cx="9144000" cy="37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n-US">
                <a:latin typeface="StoneInformal LT" pitchFamily="2" charset="0"/>
              </a:rPr>
              <a:t>Look carefully, can you tell where they are from?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059174" y="112294"/>
            <a:ext cx="6594475" cy="554038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0" name="TextBox 11"/>
          <p:cNvSpPr txBox="1">
            <a:spLocks noChangeArrowheads="1"/>
          </p:cNvSpPr>
          <p:nvPr/>
        </p:nvSpPr>
        <p:spPr bwMode="auto">
          <a:xfrm>
            <a:off x="3030599" y="204369"/>
            <a:ext cx="65944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n-US" dirty="0" smtClean="0">
                <a:latin typeface="StoneInformal LT" pitchFamily="2" charset="0"/>
              </a:rPr>
              <a:t>These coins come from </a:t>
            </a:r>
            <a:r>
              <a:rPr lang="en-GB" altLang="en-US" dirty="0">
                <a:latin typeface="StoneInformal LT" pitchFamily="2" charset="0"/>
              </a:rPr>
              <a:t>across the world</a:t>
            </a:r>
          </a:p>
        </p:txBody>
      </p:sp>
    </p:spTree>
    <p:extLst>
      <p:ext uri="{BB962C8B-B14F-4D97-AF65-F5344CB8AC3E}">
        <p14:creationId xmlns:p14="http://schemas.microsoft.com/office/powerpoint/2010/main" val="3281969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6201944"/>
            <a:ext cx="12193200" cy="646331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Geography</a:t>
            </a:r>
          </a:p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www.royalmintmuseum.org.uk/learning</a:t>
            </a:r>
          </a:p>
        </p:txBody>
      </p:sp>
      <p:pic>
        <p:nvPicPr>
          <p:cNvPr id="5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1589" y="640319"/>
            <a:ext cx="8726487" cy="487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15"/>
          <p:cNvSpPr txBox="1">
            <a:spLocks noChangeArrowheads="1"/>
          </p:cNvSpPr>
          <p:nvPr/>
        </p:nvSpPr>
        <p:spPr bwMode="auto">
          <a:xfrm>
            <a:off x="4240914" y="286307"/>
            <a:ext cx="41084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n-US" sz="2400" dirty="0">
                <a:latin typeface="StoneInformal LT" pitchFamily="2" charset="0"/>
              </a:rPr>
              <a:t>Project Work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3463039" y="1819832"/>
            <a:ext cx="5572125" cy="992187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GB" dirty="0">
                <a:latin typeface="StoneInformal LT" pitchFamily="2" charset="0"/>
              </a:rPr>
              <a:t>You will need to use your </a:t>
            </a:r>
            <a:r>
              <a:rPr lang="en-GB" b="1" dirty="0">
                <a:latin typeface="StoneInformal LT" pitchFamily="2" charset="0"/>
              </a:rPr>
              <a:t>research skills </a:t>
            </a:r>
            <a:r>
              <a:rPr lang="en-GB" dirty="0">
                <a:latin typeface="StoneInformal LT" pitchFamily="2" charset="0"/>
              </a:rPr>
              <a:t>and look at books and the internet to find the information you will need.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463039" y="3069194"/>
            <a:ext cx="5572125" cy="998538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GB" dirty="0">
                <a:latin typeface="StoneInformal LT" pitchFamily="2" charset="0"/>
              </a:rPr>
              <a:t>Use the </a:t>
            </a:r>
            <a:r>
              <a:rPr lang="en-GB" b="1" dirty="0">
                <a:latin typeface="StoneInformal LT" pitchFamily="2" charset="0"/>
              </a:rPr>
              <a:t>project questions </a:t>
            </a:r>
            <a:r>
              <a:rPr lang="en-GB" dirty="0">
                <a:latin typeface="StoneInformal LT" pitchFamily="2" charset="0"/>
              </a:rPr>
              <a:t>on the next slide to help you with your work, don</a:t>
            </a:r>
            <a:r>
              <a:rPr lang="en-GB" altLang="en-US" dirty="0">
                <a:latin typeface="StoneInformal LT" pitchFamily="2" charset="0"/>
              </a:rPr>
              <a:t>’</a:t>
            </a:r>
            <a:r>
              <a:rPr lang="en-GB" dirty="0">
                <a:latin typeface="StoneInformal LT" pitchFamily="2" charset="0"/>
              </a:rPr>
              <a:t>t forget to include any other interesting information too!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463039" y="930832"/>
            <a:ext cx="5572125" cy="650875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GB" dirty="0">
                <a:latin typeface="StoneInformal LT" pitchFamily="2" charset="0"/>
              </a:rPr>
              <a:t>Now you will investigate one of the countries you have discovered and create a </a:t>
            </a:r>
            <a:r>
              <a:rPr lang="en-GB" b="1" dirty="0">
                <a:latin typeface="StoneInformal LT" pitchFamily="2" charset="0"/>
              </a:rPr>
              <a:t>geography project</a:t>
            </a:r>
            <a:r>
              <a:rPr lang="en-GB" dirty="0">
                <a:latin typeface="StoneInformal LT" pitchFamily="2" charset="0"/>
              </a:rPr>
              <a:t>. </a:t>
            </a:r>
          </a:p>
        </p:txBody>
      </p:sp>
      <p:sp>
        <p:nvSpPr>
          <p:cNvPr id="10" name="Rounded Rectangular Callout 9"/>
          <p:cNvSpPr/>
          <p:nvPr/>
        </p:nvSpPr>
        <p:spPr>
          <a:xfrm>
            <a:off x="3463039" y="4439207"/>
            <a:ext cx="5572125" cy="1076325"/>
          </a:xfrm>
          <a:prstGeom prst="wedgeRoundRectCallout">
            <a:avLst>
              <a:gd name="adj1" fmla="val -23714"/>
              <a:gd name="adj2" fmla="val 39975"/>
              <a:gd name="adj3" fmla="val 16667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GB" dirty="0">
                <a:latin typeface="StoneInformal LT" pitchFamily="2" charset="0"/>
              </a:rPr>
              <a:t>You should include as much information about the country as you can, and illustrate your project with </a:t>
            </a:r>
            <a:r>
              <a:rPr lang="en-GB" b="1" dirty="0">
                <a:latin typeface="StoneInformal LT" pitchFamily="2" charset="0"/>
              </a:rPr>
              <a:t>pictures</a:t>
            </a:r>
            <a:r>
              <a:rPr lang="en-GB" dirty="0">
                <a:latin typeface="StoneInformal LT" pitchFamily="2" charset="0"/>
              </a:rPr>
              <a:t> or </a:t>
            </a:r>
            <a:r>
              <a:rPr lang="en-GB" b="1" dirty="0">
                <a:latin typeface="StoneInformal LT" pitchFamily="2" charset="0"/>
              </a:rPr>
              <a:t>drawings</a:t>
            </a:r>
            <a:r>
              <a:rPr lang="en-GB" dirty="0">
                <a:latin typeface="StoneInformal LT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190407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6201944"/>
            <a:ext cx="12193200" cy="646331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Geography</a:t>
            </a:r>
          </a:p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www.royalmintmuseum.org.uk/learning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2190997" y="1020123"/>
            <a:ext cx="8172450" cy="739775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latin typeface="StoneInformal LT" pitchFamily="2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575422" y="391473"/>
            <a:ext cx="32432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n-US" sz="2400">
                <a:latin typeface="StoneInformal LT" pitchFamily="2" charset="0"/>
              </a:rPr>
              <a:t>Project Questions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421185" y="1066161"/>
            <a:ext cx="80216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GB" altLang="en-US">
                <a:latin typeface="StoneInformal LT" pitchFamily="2" charset="0"/>
              </a:rPr>
              <a:t>In addition you your own research you should answer the following questions, tick them off if you go.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010181"/>
              </p:ext>
            </p:extLst>
          </p:nvPr>
        </p:nvGraphicFramePr>
        <p:xfrm>
          <a:off x="2190997" y="1926586"/>
          <a:ext cx="8251825" cy="3754440"/>
        </p:xfrm>
        <a:graphic>
          <a:graphicData uri="http://schemas.openxmlformats.org/drawingml/2006/table">
            <a:tbl>
              <a:tblPr/>
              <a:tblGrid>
                <a:gridCol w="41259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259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430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Part One</a:t>
                      </a:r>
                    </a:p>
                  </a:txBody>
                  <a:tcPr marL="91445" marR="91445" marT="45700" marB="457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Part Two</a:t>
                      </a:r>
                    </a:p>
                  </a:txBody>
                  <a:tcPr marL="91445" marR="91445" marT="45700" marB="457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0039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What is the country called?</a:t>
                      </a:r>
                      <a:endParaRPr kumimoji="0" lang="en-GB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MS PGothic" pitchFamily="34" charset="-128"/>
                      </a:endParaRPr>
                    </a:p>
                  </a:txBody>
                  <a:tcPr marL="91445" marR="91445" marT="45700" marB="457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What is the exchange rate between the UK and the country you are studying? (How much money would you get in return for £1?)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MS PGothic" pitchFamily="34" charset="-128"/>
                      </a:endParaRPr>
                    </a:p>
                  </a:txBody>
                  <a:tcPr marL="91445" marR="91445" marT="45700" marB="457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16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Where is the country? </a:t>
                      </a:r>
                      <a:b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</a:b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(You should describe where it is and draw or stick in a picture)</a:t>
                      </a:r>
                      <a:endParaRPr kumimoji="0" lang="en-US" sz="1200" b="0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MS PGothic" pitchFamily="34" charset="-128"/>
                      </a:endParaRPr>
                    </a:p>
                  </a:txBody>
                  <a:tcPr marL="91445" marR="91445" marT="45700" marB="457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What could you buy in the country you are studying with £1?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MS PGothic" pitchFamily="34" charset="-128"/>
                      </a:endParaRPr>
                    </a:p>
                  </a:txBody>
                  <a:tcPr marL="91445" marR="91445" marT="45700" marB="457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16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What currency does the country use? </a:t>
                      </a:r>
                      <a:b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</a:b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(Pounds, Dollars and Euros are examples of currencies)</a:t>
                      </a:r>
                      <a:endParaRPr kumimoji="0" lang="en-US" sz="1200" b="0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MS PGothic" pitchFamily="34" charset="-128"/>
                      </a:endParaRPr>
                    </a:p>
                  </a:txBody>
                  <a:tcPr marL="91445" marR="91445" marT="45700" marB="457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Is this the same or different from what you could get in the UK? Could you buy more or less?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MS PGothic" pitchFamily="34" charset="-128"/>
                      </a:endParaRPr>
                    </a:p>
                  </a:txBody>
                  <a:tcPr marL="91445" marR="91445" marT="45700" marB="457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16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What do their coins look like? (Describe, copy, or cut out and stick the image you have seen- or choose a different one)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MS PGothic" pitchFamily="34" charset="-128"/>
                      </a:endParaRPr>
                    </a:p>
                  </a:txBody>
                  <a:tcPr marL="91445" marR="91445" marT="45700" marB="457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How much do people get paid in the country you are studying? (Find some examples)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MS PGothic" pitchFamily="34" charset="-128"/>
                      </a:endParaRPr>
                    </a:p>
                  </a:txBody>
                  <a:tcPr marL="91445" marR="91445" marT="45700" marB="457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430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Are the coins different or similar to UK coins? How?</a:t>
                      </a:r>
                    </a:p>
                  </a:txBody>
                  <a:tcPr marL="91445" marR="91445" marT="45700" marB="457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Is it a rich country or a poor country? How can you tell?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MS PGothic" pitchFamily="34" charset="-128"/>
                      </a:endParaRPr>
                    </a:p>
                  </a:txBody>
                  <a:tcPr marL="91445" marR="91445" marT="45700" marB="457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16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What symbols, writing or pictures are on the coins that tell you where they are from? Why do you think they have been used?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MS PGothic" pitchFamily="34" charset="-128"/>
                      </a:endParaRPr>
                    </a:p>
                  </a:txBody>
                  <a:tcPr marL="91445" marR="91445" marT="45700" marB="457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How many people live in the country? (This is called the population)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MS PGothic" pitchFamily="34" charset="-128"/>
                      </a:endParaRPr>
                    </a:p>
                  </a:txBody>
                  <a:tcPr marL="91445" marR="91445" marT="45700" marB="457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716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What do you think the coin designs are trying to tell us about the country?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MS PGothic" pitchFamily="34" charset="-128"/>
                      </a:endParaRPr>
                    </a:p>
                  </a:txBody>
                  <a:tcPr marL="91445" marR="91445" marT="45700" marB="457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What are its main industries? (What does it do most of e.g. make cars, sell sugar, make clothes)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MS PGothic" pitchFamily="34" charset="-128"/>
                      </a:endParaRPr>
                    </a:p>
                  </a:txBody>
                  <a:tcPr marL="91445" marR="91445" marT="45700" marB="457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1430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6201944"/>
            <a:ext cx="12193200" cy="646331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Geography</a:t>
            </a:r>
          </a:p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www.royalmintmuseum.org.uk/learning</a:t>
            </a: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2872756" y="387330"/>
            <a:ext cx="3678238" cy="4619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n-US" sz="2400" dirty="0">
                <a:latin typeface="StoneInformal LT" pitchFamily="2" charset="0"/>
              </a:rPr>
              <a:t>Tell Your Class!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56619" y="2052617"/>
            <a:ext cx="4233862" cy="1501775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GB" dirty="0">
                <a:latin typeface="StoneInformal LT" pitchFamily="2" charset="0"/>
              </a:rPr>
              <a:t>Choose </a:t>
            </a:r>
            <a:r>
              <a:rPr lang="en-GB" b="1" dirty="0">
                <a:latin typeface="StoneInformal LT" pitchFamily="2" charset="0"/>
              </a:rPr>
              <a:t>five </a:t>
            </a:r>
            <a:r>
              <a:rPr lang="en-GB" dirty="0">
                <a:latin typeface="StoneInformal LT" pitchFamily="2" charset="0"/>
              </a:rPr>
              <a:t>interesting facts from your project. Try and choose </a:t>
            </a:r>
            <a:r>
              <a:rPr lang="en-GB" b="1" dirty="0">
                <a:latin typeface="StoneInformal LT" pitchFamily="2" charset="0"/>
              </a:rPr>
              <a:t>three</a:t>
            </a:r>
            <a:r>
              <a:rPr lang="en-GB" dirty="0">
                <a:latin typeface="StoneInformal LT" pitchFamily="2" charset="0"/>
              </a:rPr>
              <a:t> from the project questions and </a:t>
            </a:r>
            <a:r>
              <a:rPr lang="en-GB" b="1" dirty="0">
                <a:latin typeface="StoneInformal LT" pitchFamily="2" charset="0"/>
              </a:rPr>
              <a:t>two</a:t>
            </a:r>
            <a:r>
              <a:rPr lang="en-GB" dirty="0">
                <a:latin typeface="StoneInformal LT" pitchFamily="2" charset="0"/>
              </a:rPr>
              <a:t> other pieces of information you have found out.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55031" y="1055667"/>
            <a:ext cx="7915275" cy="827088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GB" dirty="0">
                <a:latin typeface="StoneInformal LT" pitchFamily="2" charset="0"/>
              </a:rPr>
              <a:t>When you have finished your project it</a:t>
            </a:r>
            <a:r>
              <a:rPr lang="en-GB" altLang="en-US" dirty="0">
                <a:latin typeface="StoneInformal LT" pitchFamily="2" charset="0"/>
              </a:rPr>
              <a:t>’</a:t>
            </a:r>
            <a:r>
              <a:rPr lang="en-GB" dirty="0">
                <a:latin typeface="StoneInformal LT" pitchFamily="2" charset="0"/>
              </a:rPr>
              <a:t>s time to tell the rest of your class what you have found out.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55031" y="3790930"/>
            <a:ext cx="2879725" cy="202565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GB" dirty="0">
                <a:latin typeface="StoneInformal LT" pitchFamily="2" charset="0"/>
              </a:rPr>
              <a:t>When you have chosen your favourites create a PowerPoint slide so that you can show the rest of your class. </a:t>
            </a:r>
          </a:p>
        </p:txBody>
      </p:sp>
      <p:pic>
        <p:nvPicPr>
          <p:cNvPr id="9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5016" y="2184181"/>
            <a:ext cx="5270500" cy="3716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6974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586</Words>
  <Application>Microsoft Office PowerPoint</Application>
  <PresentationFormat>Widescreen</PresentationFormat>
  <Paragraphs>63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MS PGothic</vt:lpstr>
      <vt:lpstr>Arial</vt:lpstr>
      <vt:lpstr>Calibri</vt:lpstr>
      <vt:lpstr>Calibri Light</vt:lpstr>
      <vt:lpstr>ITC Stone Informal</vt:lpstr>
      <vt:lpstr>JasmineUPC</vt:lpstr>
      <vt:lpstr>StoneInformal LT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Royal Mint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Susan Sandford</dc:creator>
  <cp:lastModifiedBy>Susan Sandford</cp:lastModifiedBy>
  <cp:revision>5</cp:revision>
  <dcterms:created xsi:type="dcterms:W3CDTF">2019-09-24T15:19:00Z</dcterms:created>
  <dcterms:modified xsi:type="dcterms:W3CDTF">2020-10-08T14:03:04Z</dcterms:modified>
</cp:coreProperties>
</file>