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4" d="100"/>
          <a:sy n="74" d="100"/>
        </p:scale>
        <p:origin x="376"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820DCB8-56E3-4255-B5F8-B3A99E9B0018}" type="datetimeFigureOut">
              <a:rPr lang="en-GB" smtClean="0"/>
              <a:t>08/10/2020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6976AC0-F4A9-4BB5-B5DE-FF8E1BC14CF6}" type="slidenum">
              <a:rPr lang="en-GB" smtClean="0"/>
              <a:t>‹#›</a:t>
            </a:fld>
            <a:endParaRPr lang="en-GB"/>
          </a:p>
        </p:txBody>
      </p:sp>
    </p:spTree>
    <p:extLst>
      <p:ext uri="{BB962C8B-B14F-4D97-AF65-F5344CB8AC3E}">
        <p14:creationId xmlns:p14="http://schemas.microsoft.com/office/powerpoint/2010/main" val="27265712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20DCB8-56E3-4255-B5F8-B3A99E9B0018}" type="datetimeFigureOut">
              <a:rPr lang="en-GB" smtClean="0"/>
              <a:t>08/10/2020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6976AC0-F4A9-4BB5-B5DE-FF8E1BC14CF6}" type="slidenum">
              <a:rPr lang="en-GB" smtClean="0"/>
              <a:t>‹#›</a:t>
            </a:fld>
            <a:endParaRPr lang="en-GB"/>
          </a:p>
        </p:txBody>
      </p:sp>
    </p:spTree>
    <p:extLst>
      <p:ext uri="{BB962C8B-B14F-4D97-AF65-F5344CB8AC3E}">
        <p14:creationId xmlns:p14="http://schemas.microsoft.com/office/powerpoint/2010/main" val="4017945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20DCB8-56E3-4255-B5F8-B3A99E9B0018}" type="datetimeFigureOut">
              <a:rPr lang="en-GB" smtClean="0"/>
              <a:t>08/10/2020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6976AC0-F4A9-4BB5-B5DE-FF8E1BC14CF6}" type="slidenum">
              <a:rPr lang="en-GB" smtClean="0"/>
              <a:t>‹#›</a:t>
            </a:fld>
            <a:endParaRPr lang="en-GB"/>
          </a:p>
        </p:txBody>
      </p:sp>
    </p:spTree>
    <p:extLst>
      <p:ext uri="{BB962C8B-B14F-4D97-AF65-F5344CB8AC3E}">
        <p14:creationId xmlns:p14="http://schemas.microsoft.com/office/powerpoint/2010/main" val="12346775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20DCB8-56E3-4255-B5F8-B3A99E9B0018}" type="datetimeFigureOut">
              <a:rPr lang="en-GB" smtClean="0"/>
              <a:t>08/10/2020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6976AC0-F4A9-4BB5-B5DE-FF8E1BC14CF6}" type="slidenum">
              <a:rPr lang="en-GB" smtClean="0"/>
              <a:t>‹#›</a:t>
            </a:fld>
            <a:endParaRPr lang="en-GB"/>
          </a:p>
        </p:txBody>
      </p:sp>
    </p:spTree>
    <p:extLst>
      <p:ext uri="{BB962C8B-B14F-4D97-AF65-F5344CB8AC3E}">
        <p14:creationId xmlns:p14="http://schemas.microsoft.com/office/powerpoint/2010/main" val="31817694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820DCB8-56E3-4255-B5F8-B3A99E9B0018}" type="datetimeFigureOut">
              <a:rPr lang="en-GB" smtClean="0"/>
              <a:t>08/10/2020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6976AC0-F4A9-4BB5-B5DE-FF8E1BC14CF6}" type="slidenum">
              <a:rPr lang="en-GB" smtClean="0"/>
              <a:t>‹#›</a:t>
            </a:fld>
            <a:endParaRPr lang="en-GB"/>
          </a:p>
        </p:txBody>
      </p:sp>
    </p:spTree>
    <p:extLst>
      <p:ext uri="{BB962C8B-B14F-4D97-AF65-F5344CB8AC3E}">
        <p14:creationId xmlns:p14="http://schemas.microsoft.com/office/powerpoint/2010/main" val="1139502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820DCB8-56E3-4255-B5F8-B3A99E9B0018}" type="datetimeFigureOut">
              <a:rPr lang="en-GB" smtClean="0"/>
              <a:t>08/10/2020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6976AC0-F4A9-4BB5-B5DE-FF8E1BC14CF6}" type="slidenum">
              <a:rPr lang="en-GB" smtClean="0"/>
              <a:t>‹#›</a:t>
            </a:fld>
            <a:endParaRPr lang="en-GB"/>
          </a:p>
        </p:txBody>
      </p:sp>
    </p:spTree>
    <p:extLst>
      <p:ext uri="{BB962C8B-B14F-4D97-AF65-F5344CB8AC3E}">
        <p14:creationId xmlns:p14="http://schemas.microsoft.com/office/powerpoint/2010/main" val="31516747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820DCB8-56E3-4255-B5F8-B3A99E9B0018}" type="datetimeFigureOut">
              <a:rPr lang="en-GB" smtClean="0"/>
              <a:t>08/10/2020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6976AC0-F4A9-4BB5-B5DE-FF8E1BC14CF6}" type="slidenum">
              <a:rPr lang="en-GB" smtClean="0"/>
              <a:t>‹#›</a:t>
            </a:fld>
            <a:endParaRPr lang="en-GB"/>
          </a:p>
        </p:txBody>
      </p:sp>
    </p:spTree>
    <p:extLst>
      <p:ext uri="{BB962C8B-B14F-4D97-AF65-F5344CB8AC3E}">
        <p14:creationId xmlns:p14="http://schemas.microsoft.com/office/powerpoint/2010/main" val="1362268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820DCB8-56E3-4255-B5F8-B3A99E9B0018}" type="datetimeFigureOut">
              <a:rPr lang="en-GB" smtClean="0"/>
              <a:t>08/10/2020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6976AC0-F4A9-4BB5-B5DE-FF8E1BC14CF6}" type="slidenum">
              <a:rPr lang="en-GB" smtClean="0"/>
              <a:t>‹#›</a:t>
            </a:fld>
            <a:endParaRPr lang="en-GB"/>
          </a:p>
        </p:txBody>
      </p:sp>
    </p:spTree>
    <p:extLst>
      <p:ext uri="{BB962C8B-B14F-4D97-AF65-F5344CB8AC3E}">
        <p14:creationId xmlns:p14="http://schemas.microsoft.com/office/powerpoint/2010/main" val="397916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20DCB8-56E3-4255-B5F8-B3A99E9B0018}" type="datetimeFigureOut">
              <a:rPr lang="en-GB" smtClean="0"/>
              <a:t>08/10/2020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6976AC0-F4A9-4BB5-B5DE-FF8E1BC14CF6}" type="slidenum">
              <a:rPr lang="en-GB" smtClean="0"/>
              <a:t>‹#›</a:t>
            </a:fld>
            <a:endParaRPr lang="en-GB"/>
          </a:p>
        </p:txBody>
      </p:sp>
    </p:spTree>
    <p:extLst>
      <p:ext uri="{BB962C8B-B14F-4D97-AF65-F5344CB8AC3E}">
        <p14:creationId xmlns:p14="http://schemas.microsoft.com/office/powerpoint/2010/main" val="3817444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820DCB8-56E3-4255-B5F8-B3A99E9B0018}" type="datetimeFigureOut">
              <a:rPr lang="en-GB" smtClean="0"/>
              <a:t>08/10/2020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6976AC0-F4A9-4BB5-B5DE-FF8E1BC14CF6}" type="slidenum">
              <a:rPr lang="en-GB" smtClean="0"/>
              <a:t>‹#›</a:t>
            </a:fld>
            <a:endParaRPr lang="en-GB"/>
          </a:p>
        </p:txBody>
      </p:sp>
    </p:spTree>
    <p:extLst>
      <p:ext uri="{BB962C8B-B14F-4D97-AF65-F5344CB8AC3E}">
        <p14:creationId xmlns:p14="http://schemas.microsoft.com/office/powerpoint/2010/main" val="34181045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820DCB8-56E3-4255-B5F8-B3A99E9B0018}" type="datetimeFigureOut">
              <a:rPr lang="en-GB" smtClean="0"/>
              <a:t>08/10/2020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6976AC0-F4A9-4BB5-B5DE-FF8E1BC14CF6}" type="slidenum">
              <a:rPr lang="en-GB" smtClean="0"/>
              <a:t>‹#›</a:t>
            </a:fld>
            <a:endParaRPr lang="en-GB"/>
          </a:p>
        </p:txBody>
      </p:sp>
    </p:spTree>
    <p:extLst>
      <p:ext uri="{BB962C8B-B14F-4D97-AF65-F5344CB8AC3E}">
        <p14:creationId xmlns:p14="http://schemas.microsoft.com/office/powerpoint/2010/main" val="1378233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20DCB8-56E3-4255-B5F8-B3A99E9B0018}" type="datetimeFigureOut">
              <a:rPr lang="en-GB" smtClean="0"/>
              <a:t>08/10/2020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976AC0-F4A9-4BB5-B5DE-FF8E1BC14CF6}" type="slidenum">
              <a:rPr lang="en-GB" smtClean="0"/>
              <a:t>‹#›</a:t>
            </a:fld>
            <a:endParaRPr lang="en-GB"/>
          </a:p>
        </p:txBody>
      </p:sp>
    </p:spTree>
    <p:extLst>
      <p:ext uri="{BB962C8B-B14F-4D97-AF65-F5344CB8AC3E}">
        <p14:creationId xmlns:p14="http://schemas.microsoft.com/office/powerpoint/2010/main" val="15639057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royalmint.com/discover/uk-coins/what-is-a-commemorative-coin"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hyperlink" Target="http://www.royalmint.com/discover/uk-coins/what-is-a-commemorative-coin" TargetMode="Externa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www.royalmint.com/discover/uk-coins/what-is-a-commemorative-coin"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37441" b="17441"/>
          <a:stretch/>
        </p:blipFill>
        <p:spPr>
          <a:xfrm>
            <a:off x="0" y="7330"/>
            <a:ext cx="12193200" cy="6905746"/>
          </a:xfrm>
          <a:prstGeom prst="rect">
            <a:avLst/>
          </a:prstGeom>
        </p:spPr>
      </p:pic>
      <p:sp>
        <p:nvSpPr>
          <p:cNvPr id="4" name="TextBox 3"/>
          <p:cNvSpPr txBox="1"/>
          <p:nvPr/>
        </p:nvSpPr>
        <p:spPr>
          <a:xfrm>
            <a:off x="0" y="6266596"/>
            <a:ext cx="12193200" cy="646331"/>
          </a:xfrm>
          <a:prstGeom prst="rect">
            <a:avLst/>
          </a:prstGeom>
          <a:solidFill>
            <a:schemeClr val="accent2"/>
          </a:solidFill>
        </p:spPr>
        <p:txBody>
          <a:bodyPr wrap="square" rtlCol="0">
            <a:spAutoFit/>
          </a:bodyPr>
          <a:lstStyle/>
          <a:p>
            <a:pPr algn="ctr"/>
            <a:r>
              <a:rPr lang="en-GB" dirty="0" smtClean="0">
                <a:ln w="0"/>
                <a:effectLst>
                  <a:outerShdw blurRad="38100" dist="19050" dir="2700000" algn="tl" rotWithShape="0">
                    <a:schemeClr val="dk1">
                      <a:alpha val="40000"/>
                    </a:schemeClr>
                  </a:outerShdw>
                </a:effectLst>
              </a:rPr>
              <a:t>Design Technology</a:t>
            </a:r>
          </a:p>
          <a:p>
            <a:pPr algn="ctr"/>
            <a:r>
              <a:rPr lang="en-GB" dirty="0" smtClean="0">
                <a:ln w="0"/>
                <a:effectLst>
                  <a:outerShdw blurRad="38100" dist="19050" dir="2700000" algn="tl" rotWithShape="0">
                    <a:schemeClr val="dk1">
                      <a:alpha val="40000"/>
                    </a:schemeClr>
                  </a:outerShdw>
                </a:effectLst>
              </a:rPr>
              <a:t>www.royalmintmuseum.org.uk/learning</a:t>
            </a:r>
            <a:endParaRPr lang="en-GB" dirty="0">
              <a:ln w="0"/>
              <a:effectLst>
                <a:outerShdw blurRad="38100" dist="19050" dir="2700000" algn="tl" rotWithShape="0">
                  <a:schemeClr val="dk1">
                    <a:alpha val="40000"/>
                  </a:schemeClr>
                </a:outerShdw>
              </a:effectLst>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9652" y="4587043"/>
            <a:ext cx="2717740" cy="1550639"/>
          </a:xfrm>
          <a:prstGeom prst="rect">
            <a:avLst/>
          </a:prstGeom>
        </p:spPr>
      </p:pic>
    </p:spTree>
    <p:extLst>
      <p:ext uri="{BB962C8B-B14F-4D97-AF65-F5344CB8AC3E}">
        <p14:creationId xmlns:p14="http://schemas.microsoft.com/office/powerpoint/2010/main" val="38523603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2"/>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Design Technology</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TextBox 1"/>
          <p:cNvSpPr txBox="1">
            <a:spLocks noChangeArrowheads="1"/>
          </p:cNvSpPr>
          <p:nvPr/>
        </p:nvSpPr>
        <p:spPr bwMode="auto">
          <a:xfrm>
            <a:off x="4222895" y="0"/>
            <a:ext cx="3657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dirty="0">
                <a:latin typeface="StoneInformal LT" pitchFamily="2" charset="0"/>
              </a:rPr>
              <a:t>London Underground</a:t>
            </a:r>
          </a:p>
        </p:txBody>
      </p:sp>
      <p:grpSp>
        <p:nvGrpSpPr>
          <p:cNvPr id="6" name="Group 5"/>
          <p:cNvGrpSpPr>
            <a:grpSpLocks/>
          </p:cNvGrpSpPr>
          <p:nvPr/>
        </p:nvGrpSpPr>
        <p:grpSpPr bwMode="auto">
          <a:xfrm>
            <a:off x="1698770" y="474662"/>
            <a:ext cx="8813800" cy="5670550"/>
            <a:chOff x="229695" y="745935"/>
            <a:chExt cx="8815086" cy="5671509"/>
          </a:xfrm>
        </p:grpSpPr>
        <p:pic>
          <p:nvPicPr>
            <p:cNvPr id="7" name="Picture 6" descr="shutterstock_99077735.jpg"/>
            <p:cNvPicPr>
              <a:picLocks noChangeAspect="1"/>
            </p:cNvPicPr>
            <p:nvPr/>
          </p:nvPicPr>
          <p:blipFill>
            <a:blip r:embed="rId2"/>
            <a:srcRect/>
            <a:stretch>
              <a:fillRect/>
            </a:stretch>
          </p:blipFill>
          <p:spPr bwMode="auto">
            <a:xfrm>
              <a:off x="2841513" y="2282895"/>
              <a:ext cx="6203268" cy="4134549"/>
            </a:xfrm>
            <a:prstGeom prst="rect">
              <a:avLst/>
            </a:prstGeom>
            <a:noFill/>
            <a:ln>
              <a:noFill/>
            </a:ln>
            <a:effectLst>
              <a:outerShdw blurRad="292100" dist="139700" dir="2700000" algn="tl" rotWithShape="0">
                <a:srgbClr val="333333">
                  <a:alpha val="6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1280px-Gloucester_Road_station_art_May_06.jpg"/>
            <p:cNvPicPr>
              <a:picLocks noChangeAspect="1"/>
            </p:cNvPicPr>
            <p:nvPr/>
          </p:nvPicPr>
          <p:blipFill>
            <a:blip r:embed="rId3"/>
            <a:srcRect/>
            <a:stretch>
              <a:fillRect/>
            </a:stretch>
          </p:blipFill>
          <p:spPr bwMode="auto">
            <a:xfrm>
              <a:off x="229695" y="745935"/>
              <a:ext cx="6203267" cy="4272685"/>
            </a:xfrm>
            <a:prstGeom prst="rect">
              <a:avLst/>
            </a:prstGeom>
            <a:noFill/>
            <a:ln>
              <a:noFill/>
            </a:ln>
            <a:effectLst>
              <a:outerShdw blurRad="292100" dist="139700" dir="2700000" algn="tl" rotWithShape="0">
                <a:srgbClr val="333333">
                  <a:alpha val="6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6"/>
            <p:cNvSpPr txBox="1">
              <a:spLocks noChangeArrowheads="1"/>
            </p:cNvSpPr>
            <p:nvPr/>
          </p:nvSpPr>
          <p:spPr bwMode="auto">
            <a:xfrm>
              <a:off x="391886" y="925286"/>
              <a:ext cx="3907971" cy="2769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sz="1200" i="1">
                  <a:latin typeface="ITC Stone Informal" charset="0"/>
                </a:rPr>
                <a:t>…and interesting art. Like here at Gloucester Road…</a:t>
              </a:r>
            </a:p>
          </p:txBody>
        </p:sp>
        <p:sp>
          <p:nvSpPr>
            <p:cNvPr id="10" name="TextBox 27"/>
            <p:cNvSpPr txBox="1">
              <a:spLocks noChangeArrowheads="1"/>
            </p:cNvSpPr>
            <p:nvPr/>
          </p:nvSpPr>
          <p:spPr bwMode="auto">
            <a:xfrm>
              <a:off x="4082144" y="6019800"/>
              <a:ext cx="2623456" cy="2769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sz="1200" i="1">
                  <a:latin typeface="ITC Stone Informal" charset="0"/>
                </a:rPr>
                <a:t>…and Charing Cross tube stations.</a:t>
              </a:r>
            </a:p>
          </p:txBody>
        </p:sp>
      </p:grpSp>
    </p:spTree>
    <p:extLst>
      <p:ext uri="{BB962C8B-B14F-4D97-AF65-F5344CB8AC3E}">
        <p14:creationId xmlns:p14="http://schemas.microsoft.com/office/powerpoint/2010/main" val="36545949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2"/>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Design Technology</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TextBox 21"/>
          <p:cNvSpPr txBox="1">
            <a:spLocks noChangeArrowheads="1"/>
          </p:cNvSpPr>
          <p:nvPr/>
        </p:nvSpPr>
        <p:spPr bwMode="auto">
          <a:xfrm>
            <a:off x="3648075" y="315913"/>
            <a:ext cx="53006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dirty="0">
                <a:latin typeface="StoneInformal LT" pitchFamily="2" charset="0"/>
              </a:rPr>
              <a:t>Charles Dickens</a:t>
            </a:r>
          </a:p>
        </p:txBody>
      </p:sp>
      <p:grpSp>
        <p:nvGrpSpPr>
          <p:cNvPr id="6" name="Group 5"/>
          <p:cNvGrpSpPr>
            <a:grpSpLocks/>
          </p:cNvGrpSpPr>
          <p:nvPr/>
        </p:nvGrpSpPr>
        <p:grpSpPr bwMode="auto">
          <a:xfrm>
            <a:off x="2308225" y="763588"/>
            <a:ext cx="7862888" cy="5230812"/>
            <a:chOff x="591360" y="954328"/>
            <a:chExt cx="7725325" cy="5137643"/>
          </a:xfrm>
        </p:grpSpPr>
        <p:pic>
          <p:nvPicPr>
            <p:cNvPr id="7" name="Picture 6" descr="19th Century London.jpg"/>
            <p:cNvPicPr>
              <a:picLocks noChangeAspect="1"/>
            </p:cNvPicPr>
            <p:nvPr/>
          </p:nvPicPr>
          <p:blipFill>
            <a:blip r:embed="rId2"/>
            <a:srcRect/>
            <a:stretch>
              <a:fillRect/>
            </a:stretch>
          </p:blipFill>
          <p:spPr bwMode="auto">
            <a:xfrm>
              <a:off x="591360" y="954328"/>
              <a:ext cx="7725325" cy="5137643"/>
            </a:xfrm>
            <a:prstGeom prst="rect">
              <a:avLst/>
            </a:prstGeom>
            <a:noFill/>
            <a:ln>
              <a:noFill/>
            </a:ln>
            <a:effectLst>
              <a:outerShdw blurRad="292100" dist="139700" dir="2700000" algn="tl" rotWithShape="0">
                <a:srgbClr val="333333">
                  <a:alpha val="6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43"/>
            <p:cNvSpPr txBox="1">
              <a:spLocks noChangeArrowheads="1"/>
            </p:cNvSpPr>
            <p:nvPr/>
          </p:nvSpPr>
          <p:spPr bwMode="auto">
            <a:xfrm>
              <a:off x="2930904" y="5790184"/>
              <a:ext cx="3046235" cy="2769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1200" i="1">
                  <a:latin typeface="ITC Stone Informal" charset="0"/>
                </a:rPr>
                <a:t>19</a:t>
              </a:r>
              <a:r>
                <a:rPr lang="en-GB" altLang="en-US" sz="1200" i="1" baseline="30000">
                  <a:latin typeface="ITC Stone Informal" charset="0"/>
                </a:rPr>
                <a:t>th</a:t>
              </a:r>
              <a:r>
                <a:rPr lang="en-GB" altLang="en-US" sz="1200" i="1">
                  <a:latin typeface="ITC Stone Informal" charset="0"/>
                </a:rPr>
                <a:t> century London</a:t>
              </a:r>
            </a:p>
          </p:txBody>
        </p:sp>
      </p:grpSp>
    </p:spTree>
    <p:extLst>
      <p:ext uri="{BB962C8B-B14F-4D97-AF65-F5344CB8AC3E}">
        <p14:creationId xmlns:p14="http://schemas.microsoft.com/office/powerpoint/2010/main" val="12246414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1"/>
          <p:cNvPicPr>
            <a:picLocks/>
          </p:cNvPicPr>
          <p:nvPr/>
        </p:nvPicPr>
        <p:blipFill rotWithShape="1">
          <a:blip r:embed="rId2">
            <a:extLst>
              <a:ext uri="{28A0092B-C50C-407E-A947-70E740481C1C}">
                <a14:useLocalDpi xmlns:a14="http://schemas.microsoft.com/office/drawing/2010/main" val="0"/>
              </a:ext>
            </a:extLst>
          </a:blip>
          <a:srcRect t="2101" b="19252"/>
          <a:stretch/>
        </p:blipFill>
        <p:spPr bwMode="auto">
          <a:xfrm>
            <a:off x="0" y="-25314"/>
            <a:ext cx="12193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0" y="6266596"/>
            <a:ext cx="12193200" cy="646331"/>
          </a:xfrm>
          <a:prstGeom prst="rect">
            <a:avLst/>
          </a:prstGeom>
          <a:solidFill>
            <a:schemeClr val="accent2"/>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Design Technology</a:t>
            </a:r>
          </a:p>
          <a:p>
            <a:pPr algn="ctr"/>
            <a:r>
              <a:rPr lang="en-GB" dirty="0">
                <a:ln w="0"/>
                <a:effectLst>
                  <a:outerShdw blurRad="38100" dist="19050" dir="2700000" algn="tl" rotWithShape="0">
                    <a:schemeClr val="dk1">
                      <a:alpha val="40000"/>
                    </a:schemeClr>
                  </a:outerShdw>
                </a:effectLst>
              </a:rPr>
              <a:t>www.royalmintmuseum.org.uk/learning</a:t>
            </a:r>
          </a:p>
        </p:txBody>
      </p:sp>
      <p:grpSp>
        <p:nvGrpSpPr>
          <p:cNvPr id="6" name="Group 8"/>
          <p:cNvGrpSpPr>
            <a:grpSpLocks/>
          </p:cNvGrpSpPr>
          <p:nvPr/>
        </p:nvGrpSpPr>
        <p:grpSpPr bwMode="auto">
          <a:xfrm>
            <a:off x="1997075" y="385762"/>
            <a:ext cx="2967038" cy="573088"/>
            <a:chOff x="311150" y="387350"/>
            <a:chExt cx="2967038" cy="573088"/>
          </a:xfrm>
          <a:effectLst>
            <a:outerShdw blurRad="50800" dist="38100" dir="2700000" algn="tl" rotWithShape="0">
              <a:prstClr val="black">
                <a:alpha val="40000"/>
              </a:prstClr>
            </a:outerShdw>
          </a:effectLst>
        </p:grpSpPr>
        <p:sp>
          <p:nvSpPr>
            <p:cNvPr id="7" name="Rounded Rectangle 6"/>
            <p:cNvSpPr/>
            <p:nvPr/>
          </p:nvSpPr>
          <p:spPr>
            <a:xfrm>
              <a:off x="311150" y="387350"/>
              <a:ext cx="2967038" cy="573088"/>
            </a:xfrm>
            <a:prstGeom prst="roundRect">
              <a:avLst/>
            </a:prstGeom>
            <a:ln w="38100">
              <a:solidFill>
                <a:schemeClr val="accent2"/>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GB"/>
            </a:p>
          </p:txBody>
        </p:sp>
        <p:sp>
          <p:nvSpPr>
            <p:cNvPr id="8" name="TextBox 27"/>
            <p:cNvSpPr txBox="1">
              <a:spLocks noChangeArrowheads="1"/>
            </p:cNvSpPr>
            <p:nvPr/>
          </p:nvSpPr>
          <p:spPr bwMode="auto">
            <a:xfrm>
              <a:off x="365125" y="442913"/>
              <a:ext cx="2786063" cy="461962"/>
            </a:xfrm>
            <a:prstGeom prst="rect">
              <a:avLst/>
            </a:prstGeom>
            <a:solidFill>
              <a:schemeClr val="bg1"/>
            </a:solidFill>
            <a:ln w="38100">
              <a:noFill/>
              <a:miter lim="800000"/>
              <a:headEnd/>
              <a:tailEnd/>
            </a:ln>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defRPr/>
              </a:pPr>
              <a:r>
                <a:rPr lang="en-GB" sz="2400" dirty="0" smtClean="0">
                  <a:latin typeface="StoneInformal LT" pitchFamily="2" charset="0"/>
                </a:rPr>
                <a:t>Stage Two: Design </a:t>
              </a:r>
            </a:p>
          </p:txBody>
        </p:sp>
      </p:grpSp>
      <p:sp>
        <p:nvSpPr>
          <p:cNvPr id="9" name="Rounded Rectangle 8"/>
          <p:cNvSpPr/>
          <p:nvPr/>
        </p:nvSpPr>
        <p:spPr>
          <a:xfrm>
            <a:off x="1997075" y="1584325"/>
            <a:ext cx="7797800" cy="563562"/>
          </a:xfrm>
          <a:prstGeom prst="roundRect">
            <a:avLst/>
          </a:prstGeom>
          <a:ln w="38100">
            <a:solidFill>
              <a:schemeClr val="accent2"/>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defRPr/>
            </a:pPr>
            <a:r>
              <a:rPr lang="en-GB" dirty="0">
                <a:latin typeface="StoneInformal LT" pitchFamily="2" charset="0"/>
              </a:rPr>
              <a:t>Now that you have done your research, it</a:t>
            </a:r>
            <a:r>
              <a:rPr lang="en-GB" altLang="en-US" dirty="0">
                <a:latin typeface="StoneInformal LT" pitchFamily="2" charset="0"/>
              </a:rPr>
              <a:t>’</a:t>
            </a:r>
            <a:r>
              <a:rPr lang="en-GB" dirty="0">
                <a:latin typeface="StoneInformal LT" pitchFamily="2" charset="0"/>
              </a:rPr>
              <a:t>s time to design your coin. </a:t>
            </a:r>
          </a:p>
        </p:txBody>
      </p:sp>
      <p:sp>
        <p:nvSpPr>
          <p:cNvPr id="10" name="Rounded Rectangle 9"/>
          <p:cNvSpPr/>
          <p:nvPr/>
        </p:nvSpPr>
        <p:spPr>
          <a:xfrm>
            <a:off x="1997075" y="3222625"/>
            <a:ext cx="7327900" cy="857250"/>
          </a:xfrm>
          <a:prstGeom prst="roundRect">
            <a:avLst/>
          </a:prstGeom>
          <a:ln w="38100">
            <a:solidFill>
              <a:schemeClr val="accent2"/>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defRPr/>
            </a:pPr>
            <a:r>
              <a:rPr lang="en-GB" dirty="0">
                <a:latin typeface="StoneInformal LT" pitchFamily="2" charset="0"/>
              </a:rPr>
              <a:t>Think about all the great ideas you</a:t>
            </a:r>
            <a:r>
              <a:rPr lang="en-GB" altLang="en-US" dirty="0">
                <a:latin typeface="StoneInformal LT" pitchFamily="2" charset="0"/>
              </a:rPr>
              <a:t>’</a:t>
            </a:r>
            <a:r>
              <a:rPr lang="en-GB" dirty="0">
                <a:latin typeface="StoneInformal LT" pitchFamily="2" charset="0"/>
              </a:rPr>
              <a:t>ve come up with during your research, then pick one or two that you think are the best. </a:t>
            </a:r>
          </a:p>
        </p:txBody>
      </p:sp>
      <p:sp>
        <p:nvSpPr>
          <p:cNvPr id="11" name="Rounded Rectangle 10"/>
          <p:cNvSpPr/>
          <p:nvPr/>
        </p:nvSpPr>
        <p:spPr>
          <a:xfrm>
            <a:off x="1997075" y="5270500"/>
            <a:ext cx="7797800" cy="642937"/>
          </a:xfrm>
          <a:prstGeom prst="roundRect">
            <a:avLst/>
          </a:prstGeom>
          <a:ln w="38100">
            <a:solidFill>
              <a:schemeClr val="accent2"/>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defRPr/>
            </a:pPr>
            <a:r>
              <a:rPr lang="en-GB" dirty="0">
                <a:latin typeface="StoneInformal LT" pitchFamily="2" charset="0"/>
              </a:rPr>
              <a:t>You will need to be patient- creating a good coin design can take time!</a:t>
            </a:r>
          </a:p>
        </p:txBody>
      </p:sp>
    </p:spTree>
    <p:extLst>
      <p:ext uri="{BB962C8B-B14F-4D97-AF65-F5344CB8AC3E}">
        <p14:creationId xmlns:p14="http://schemas.microsoft.com/office/powerpoint/2010/main" val="42928771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2"/>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Design Technology</a:t>
            </a:r>
          </a:p>
          <a:p>
            <a:pPr algn="ctr"/>
            <a:r>
              <a:rPr lang="en-GB" dirty="0">
                <a:ln w="0"/>
                <a:effectLst>
                  <a:outerShdw blurRad="38100" dist="19050" dir="2700000" algn="tl" rotWithShape="0">
                    <a:schemeClr val="dk1">
                      <a:alpha val="40000"/>
                    </a:schemeClr>
                  </a:outerShdw>
                </a:effectLst>
              </a:rPr>
              <a:t>www.royalmintmuseum.org.uk/learning</a:t>
            </a:r>
          </a:p>
        </p:txBody>
      </p:sp>
      <p:grpSp>
        <p:nvGrpSpPr>
          <p:cNvPr id="5" name="Group 5"/>
          <p:cNvGrpSpPr>
            <a:grpSpLocks/>
          </p:cNvGrpSpPr>
          <p:nvPr/>
        </p:nvGrpSpPr>
        <p:grpSpPr bwMode="auto">
          <a:xfrm>
            <a:off x="1933686" y="531481"/>
            <a:ext cx="3617912" cy="461963"/>
            <a:chOff x="423863" y="488950"/>
            <a:chExt cx="3617912" cy="461963"/>
          </a:xfrm>
          <a:effectLst>
            <a:outerShdw blurRad="50800" dist="38100" dir="2700000" algn="tl" rotWithShape="0">
              <a:prstClr val="black">
                <a:alpha val="40000"/>
              </a:prstClr>
            </a:outerShdw>
          </a:effectLst>
        </p:grpSpPr>
        <p:sp>
          <p:nvSpPr>
            <p:cNvPr id="6" name="Rounded Rectangle 5"/>
            <p:cNvSpPr/>
            <p:nvPr/>
          </p:nvSpPr>
          <p:spPr>
            <a:xfrm>
              <a:off x="423863" y="488950"/>
              <a:ext cx="3554412" cy="454025"/>
            </a:xfrm>
            <a:prstGeom prst="roundRect">
              <a:avLst/>
            </a:prstGeom>
            <a:ln w="38100">
              <a:solidFill>
                <a:schemeClr val="accent2"/>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GB"/>
            </a:p>
          </p:txBody>
        </p:sp>
        <p:sp>
          <p:nvSpPr>
            <p:cNvPr id="7" name="TextBox 10"/>
            <p:cNvSpPr txBox="1">
              <a:spLocks noChangeArrowheads="1"/>
            </p:cNvSpPr>
            <p:nvPr/>
          </p:nvSpPr>
          <p:spPr bwMode="auto">
            <a:xfrm>
              <a:off x="468313" y="488950"/>
              <a:ext cx="3573462" cy="461963"/>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defRPr/>
              </a:pPr>
              <a:r>
                <a:rPr lang="en-GB" sz="2400" dirty="0" smtClean="0">
                  <a:latin typeface="StoneInformal LT" pitchFamily="2" charset="0"/>
                </a:rPr>
                <a:t>Stage Three: Modelling</a:t>
              </a:r>
            </a:p>
          </p:txBody>
        </p:sp>
      </p:grpSp>
      <p:sp>
        <p:nvSpPr>
          <p:cNvPr id="8" name="TextBox 11"/>
          <p:cNvSpPr txBox="1">
            <a:spLocks noChangeArrowheads="1"/>
          </p:cNvSpPr>
          <p:nvPr/>
        </p:nvSpPr>
        <p:spPr bwMode="auto">
          <a:xfrm>
            <a:off x="1978136" y="1255381"/>
            <a:ext cx="78803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a:latin typeface="StoneInformal LT" pitchFamily="2" charset="0"/>
              </a:rPr>
              <a:t>When you are happy with your design it is time to model your coin. </a:t>
            </a:r>
          </a:p>
        </p:txBody>
      </p:sp>
      <p:pic>
        <p:nvPicPr>
          <p:cNvPr id="9" name="Picture 1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30536" y="1769731"/>
            <a:ext cx="3930650" cy="392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Group 9"/>
          <p:cNvGrpSpPr>
            <a:grpSpLocks/>
          </p:cNvGrpSpPr>
          <p:nvPr/>
        </p:nvGrpSpPr>
        <p:grpSpPr bwMode="auto">
          <a:xfrm>
            <a:off x="7017489" y="2658438"/>
            <a:ext cx="4097338" cy="1706277"/>
            <a:chOff x="5541304" y="2615846"/>
            <a:chExt cx="4095777" cy="1706459"/>
          </a:xfrm>
        </p:grpSpPr>
        <p:sp>
          <p:nvSpPr>
            <p:cNvPr id="12" name="Rounded Rectangular Callout 11"/>
            <p:cNvSpPr/>
            <p:nvPr/>
          </p:nvSpPr>
          <p:spPr>
            <a:xfrm>
              <a:off x="5541304" y="2615846"/>
              <a:ext cx="4095777" cy="1598782"/>
            </a:xfrm>
            <a:prstGeom prst="wedgeRoundRectCallout">
              <a:avLst>
                <a:gd name="adj1" fmla="val 21765"/>
                <a:gd name="adj2" fmla="val 49129"/>
                <a:gd name="adj3" fmla="val 16667"/>
              </a:avLst>
            </a:prstGeom>
            <a:ln w="38100">
              <a:solidFill>
                <a:schemeClr val="accent2"/>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GB"/>
            </a:p>
          </p:txBody>
        </p:sp>
        <p:sp>
          <p:nvSpPr>
            <p:cNvPr id="13" name="TextBox 16"/>
            <p:cNvSpPr txBox="1">
              <a:spLocks noChangeArrowheads="1"/>
            </p:cNvSpPr>
            <p:nvPr/>
          </p:nvSpPr>
          <p:spPr bwMode="auto">
            <a:xfrm>
              <a:off x="5711433" y="2844819"/>
              <a:ext cx="3755518" cy="1477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dirty="0">
                  <a:latin typeface="StoneInformal LT" pitchFamily="2" charset="0"/>
                </a:rPr>
                <a:t>This is the plaster model of a commemorative coin made in 2012 called the </a:t>
              </a:r>
              <a:r>
                <a:rPr lang="en-GB" altLang="en-US" b="1" dirty="0">
                  <a:latin typeface="StoneInformal LT" pitchFamily="2" charset="0"/>
                </a:rPr>
                <a:t>Gold Kilo</a:t>
              </a:r>
              <a:r>
                <a:rPr lang="en-GB" altLang="en-US" dirty="0">
                  <a:latin typeface="StoneInformal LT" pitchFamily="2" charset="0"/>
                </a:rPr>
                <a:t>. Each coin when made contains a kilo of gold!</a:t>
              </a:r>
            </a:p>
          </p:txBody>
        </p:sp>
      </p:grpSp>
    </p:spTree>
    <p:extLst>
      <p:ext uri="{BB962C8B-B14F-4D97-AF65-F5344CB8AC3E}">
        <p14:creationId xmlns:p14="http://schemas.microsoft.com/office/powerpoint/2010/main" val="15236354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2"/>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Design Technology</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Rounded Rectangle 4"/>
          <p:cNvSpPr/>
          <p:nvPr/>
        </p:nvSpPr>
        <p:spPr>
          <a:xfrm>
            <a:off x="4495357" y="213907"/>
            <a:ext cx="3454400" cy="581025"/>
          </a:xfrm>
          <a:prstGeom prst="roundRect">
            <a:avLst/>
          </a:prstGeom>
          <a:ln w="38100">
            <a:solidFill>
              <a:schemeClr val="accent2"/>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defRPr/>
            </a:pPr>
            <a:r>
              <a:rPr lang="en-GB" sz="2400" dirty="0">
                <a:latin typeface="StoneInformal LT" pitchFamily="2" charset="0"/>
              </a:rPr>
              <a:t>The Winning Designs</a:t>
            </a:r>
          </a:p>
        </p:txBody>
      </p:sp>
      <p:pic>
        <p:nvPicPr>
          <p:cNvPr id="6"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641282" y="950507"/>
            <a:ext cx="4625975" cy="302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85532" y="3004732"/>
            <a:ext cx="3048000" cy="292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76682" y="3004732"/>
            <a:ext cx="3048000" cy="292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ounded Rectangle 8"/>
          <p:cNvSpPr/>
          <p:nvPr/>
        </p:nvSpPr>
        <p:spPr>
          <a:xfrm>
            <a:off x="2307782" y="1039407"/>
            <a:ext cx="2098675" cy="1141413"/>
          </a:xfrm>
          <a:prstGeom prst="roundRect">
            <a:avLst/>
          </a:prstGeom>
          <a:ln w="38100">
            <a:solidFill>
              <a:schemeClr val="accent2"/>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latin typeface="StoneInformal LT" pitchFamily="2" charset="0"/>
              </a:rPr>
              <a:t>‘MIND THE GAP’</a:t>
            </a:r>
          </a:p>
          <a:p>
            <a:pPr algn="ctr">
              <a:defRPr/>
            </a:pPr>
            <a:r>
              <a:rPr lang="en-GB" dirty="0">
                <a:latin typeface="StoneInformal LT" pitchFamily="2" charset="0"/>
              </a:rPr>
              <a:t>By Edwina Ellis</a:t>
            </a:r>
          </a:p>
        </p:txBody>
      </p:sp>
      <p:sp>
        <p:nvSpPr>
          <p:cNvPr id="10" name="Rounded Rectangle 9"/>
          <p:cNvSpPr/>
          <p:nvPr/>
        </p:nvSpPr>
        <p:spPr>
          <a:xfrm>
            <a:off x="8087870" y="991782"/>
            <a:ext cx="2290762" cy="1189038"/>
          </a:xfrm>
          <a:prstGeom prst="roundRect">
            <a:avLst/>
          </a:prstGeom>
          <a:ln w="38100">
            <a:solidFill>
              <a:schemeClr val="accent2"/>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latin typeface="StoneInformal LT" pitchFamily="2" charset="0"/>
              </a:rPr>
              <a:t>‘Linear expression of the Tube map’</a:t>
            </a:r>
          </a:p>
          <a:p>
            <a:pPr algn="ctr">
              <a:defRPr/>
            </a:pPr>
            <a:r>
              <a:rPr lang="en-GB" dirty="0">
                <a:latin typeface="StoneInformal LT" pitchFamily="2" charset="0"/>
              </a:rPr>
              <a:t>By Barber </a:t>
            </a:r>
            <a:r>
              <a:rPr lang="en-GB" dirty="0" err="1">
                <a:latin typeface="StoneInformal LT" pitchFamily="2" charset="0"/>
              </a:rPr>
              <a:t>Osgerby</a:t>
            </a:r>
            <a:endParaRPr lang="en-GB" dirty="0">
              <a:latin typeface="StoneInformal LT" pitchFamily="2" charset="0"/>
            </a:endParaRPr>
          </a:p>
        </p:txBody>
      </p:sp>
      <p:grpSp>
        <p:nvGrpSpPr>
          <p:cNvPr id="11" name="Group 10"/>
          <p:cNvGrpSpPr>
            <a:grpSpLocks/>
          </p:cNvGrpSpPr>
          <p:nvPr/>
        </p:nvGrpSpPr>
        <p:grpSpPr bwMode="auto">
          <a:xfrm>
            <a:off x="2171257" y="2736445"/>
            <a:ext cx="1350963" cy="1117600"/>
            <a:chOff x="437913" y="2937754"/>
            <a:chExt cx="1351976" cy="1118680"/>
          </a:xfrm>
        </p:grpSpPr>
        <p:sp>
          <p:nvSpPr>
            <p:cNvPr id="12" name="Rounded Rectangle 11"/>
            <p:cNvSpPr/>
            <p:nvPr/>
          </p:nvSpPr>
          <p:spPr>
            <a:xfrm>
              <a:off x="437913" y="2937754"/>
              <a:ext cx="1351976" cy="371834"/>
            </a:xfrm>
            <a:prstGeom prst="roundRect">
              <a:avLst/>
            </a:prstGeom>
            <a:ln w="38100">
              <a:solidFill>
                <a:schemeClr val="accent2"/>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latin typeface="StoneInformal LT" pitchFamily="2" charset="0"/>
                </a:rPr>
                <a:t>Roundel</a:t>
              </a:r>
            </a:p>
          </p:txBody>
        </p:sp>
        <p:cxnSp>
          <p:nvCxnSpPr>
            <p:cNvPr id="13" name="Straight Arrow Connector 12"/>
            <p:cNvCxnSpPr/>
            <p:nvPr/>
          </p:nvCxnSpPr>
          <p:spPr>
            <a:xfrm>
              <a:off x="1216371" y="3309588"/>
              <a:ext cx="338392" cy="746846"/>
            </a:xfrm>
            <a:prstGeom prst="straightConnector1">
              <a:avLst/>
            </a:prstGeom>
            <a:ln w="38100">
              <a:solidFill>
                <a:schemeClr val="accent2"/>
              </a:solidFill>
              <a:tailEnd type="arrow"/>
            </a:ln>
          </p:spPr>
          <p:style>
            <a:lnRef idx="3">
              <a:schemeClr val="accent6"/>
            </a:lnRef>
            <a:fillRef idx="0">
              <a:schemeClr val="accent6"/>
            </a:fillRef>
            <a:effectRef idx="2">
              <a:schemeClr val="accent6"/>
            </a:effectRef>
            <a:fontRef idx="minor">
              <a:schemeClr val="tx1"/>
            </a:fontRef>
          </p:style>
        </p:cxnSp>
      </p:grpSp>
      <p:grpSp>
        <p:nvGrpSpPr>
          <p:cNvPr id="14" name="Group 13"/>
          <p:cNvGrpSpPr>
            <a:grpSpLocks/>
          </p:cNvGrpSpPr>
          <p:nvPr/>
        </p:nvGrpSpPr>
        <p:grpSpPr bwMode="auto">
          <a:xfrm>
            <a:off x="3995295" y="5425670"/>
            <a:ext cx="1647825" cy="406400"/>
            <a:chOff x="2262884" y="5628119"/>
            <a:chExt cx="1647635" cy="405836"/>
          </a:xfrm>
        </p:grpSpPr>
        <p:sp>
          <p:nvSpPr>
            <p:cNvPr id="15" name="Rounded Rectangle 14"/>
            <p:cNvSpPr/>
            <p:nvPr/>
          </p:nvSpPr>
          <p:spPr>
            <a:xfrm>
              <a:off x="2812096" y="5628119"/>
              <a:ext cx="1098423" cy="405836"/>
            </a:xfrm>
            <a:prstGeom prst="roundRect">
              <a:avLst/>
            </a:prstGeom>
            <a:ln w="38100">
              <a:solidFill>
                <a:schemeClr val="accent2"/>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latin typeface="StoneInformal LT" pitchFamily="2" charset="0"/>
                </a:rPr>
                <a:t>Dates</a:t>
              </a:r>
            </a:p>
          </p:txBody>
        </p:sp>
        <p:cxnSp>
          <p:nvCxnSpPr>
            <p:cNvPr id="16" name="Straight Arrow Connector 15"/>
            <p:cNvCxnSpPr>
              <a:stCxn id="15" idx="1"/>
            </p:cNvCxnSpPr>
            <p:nvPr/>
          </p:nvCxnSpPr>
          <p:spPr>
            <a:xfrm flipH="1" flipV="1">
              <a:off x="2262884" y="5723237"/>
              <a:ext cx="549212" cy="107800"/>
            </a:xfrm>
            <a:prstGeom prst="straightConnector1">
              <a:avLst/>
            </a:prstGeom>
            <a:ln w="38100">
              <a:solidFill>
                <a:schemeClr val="accent2"/>
              </a:solidFill>
              <a:tailEnd type="arrow"/>
            </a:ln>
          </p:spPr>
          <p:style>
            <a:lnRef idx="3">
              <a:schemeClr val="accent6"/>
            </a:lnRef>
            <a:fillRef idx="0">
              <a:schemeClr val="accent6"/>
            </a:fillRef>
            <a:effectRef idx="2">
              <a:schemeClr val="accent6"/>
            </a:effectRef>
            <a:fontRef idx="minor">
              <a:schemeClr val="tx1"/>
            </a:fontRef>
          </p:style>
        </p:cxnSp>
      </p:grpSp>
      <p:grpSp>
        <p:nvGrpSpPr>
          <p:cNvPr id="17" name="Group 16"/>
          <p:cNvGrpSpPr>
            <a:grpSpLocks/>
          </p:cNvGrpSpPr>
          <p:nvPr/>
        </p:nvGrpSpPr>
        <p:grpSpPr bwMode="auto">
          <a:xfrm>
            <a:off x="8302182" y="2366557"/>
            <a:ext cx="1963738" cy="898525"/>
            <a:chOff x="6569348" y="2569344"/>
            <a:chExt cx="1962758" cy="897112"/>
          </a:xfrm>
          <a:effectLst>
            <a:outerShdw blurRad="50800" dist="38100" dir="2700000" algn="tl" rotWithShape="0">
              <a:prstClr val="black">
                <a:alpha val="40000"/>
              </a:prstClr>
            </a:outerShdw>
          </a:effectLst>
        </p:grpSpPr>
        <p:sp>
          <p:nvSpPr>
            <p:cNvPr id="18" name="Rounded Rectangle 17"/>
            <p:cNvSpPr/>
            <p:nvPr/>
          </p:nvSpPr>
          <p:spPr>
            <a:xfrm>
              <a:off x="6569348" y="2569344"/>
              <a:ext cx="1962758" cy="576941"/>
            </a:xfrm>
            <a:prstGeom prst="roundRect">
              <a:avLst/>
            </a:prstGeom>
            <a:ln w="38100">
              <a:solidFill>
                <a:schemeClr val="accent2"/>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latin typeface="StoneInformal LT" pitchFamily="2" charset="0"/>
                </a:rPr>
                <a:t>Shape of a tube tunnel</a:t>
              </a:r>
            </a:p>
          </p:txBody>
        </p:sp>
        <p:cxnSp>
          <p:nvCxnSpPr>
            <p:cNvPr id="19" name="Straight Arrow Connector 18"/>
            <p:cNvCxnSpPr>
              <a:stCxn id="18" idx="2"/>
            </p:cNvCxnSpPr>
            <p:nvPr/>
          </p:nvCxnSpPr>
          <p:spPr>
            <a:xfrm>
              <a:off x="7551521" y="3146285"/>
              <a:ext cx="0" cy="320171"/>
            </a:xfrm>
            <a:prstGeom prst="straightConnector1">
              <a:avLst/>
            </a:prstGeom>
            <a:ln w="38100">
              <a:solidFill>
                <a:schemeClr val="accent2"/>
              </a:solidFill>
              <a:tailEnd type="arrow"/>
            </a:ln>
          </p:spPr>
          <p:style>
            <a:lnRef idx="3">
              <a:schemeClr val="accent6"/>
            </a:lnRef>
            <a:fillRef idx="0">
              <a:schemeClr val="accent6"/>
            </a:fillRef>
            <a:effectRef idx="2">
              <a:schemeClr val="accent6"/>
            </a:effectRef>
            <a:fontRef idx="minor">
              <a:schemeClr val="tx1"/>
            </a:fontRef>
          </p:style>
        </p:cxnSp>
      </p:grpSp>
      <p:grpSp>
        <p:nvGrpSpPr>
          <p:cNvPr id="20" name="Group 19"/>
          <p:cNvGrpSpPr>
            <a:grpSpLocks/>
          </p:cNvGrpSpPr>
          <p:nvPr/>
        </p:nvGrpSpPr>
        <p:grpSpPr bwMode="auto">
          <a:xfrm>
            <a:off x="7095682" y="5251045"/>
            <a:ext cx="1663700" cy="581025"/>
            <a:chOff x="5363329" y="5453023"/>
            <a:chExt cx="1663430" cy="580932"/>
          </a:xfrm>
        </p:grpSpPr>
        <p:sp>
          <p:nvSpPr>
            <p:cNvPr id="21" name="Rounded Rectangle 20"/>
            <p:cNvSpPr/>
            <p:nvPr/>
          </p:nvSpPr>
          <p:spPr>
            <a:xfrm>
              <a:off x="5363329" y="5640318"/>
              <a:ext cx="1115832" cy="393637"/>
            </a:xfrm>
            <a:prstGeom prst="roundRect">
              <a:avLst/>
            </a:prstGeom>
            <a:ln w="38100">
              <a:solidFill>
                <a:schemeClr val="accent2"/>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latin typeface="StoneInformal LT" pitchFamily="2" charset="0"/>
                </a:rPr>
                <a:t>Train</a:t>
              </a:r>
            </a:p>
          </p:txBody>
        </p:sp>
        <p:cxnSp>
          <p:nvCxnSpPr>
            <p:cNvPr id="22" name="Straight Arrow Connector 21"/>
            <p:cNvCxnSpPr>
              <a:stCxn id="21" idx="3"/>
            </p:cNvCxnSpPr>
            <p:nvPr/>
          </p:nvCxnSpPr>
          <p:spPr>
            <a:xfrm flipV="1">
              <a:off x="6479161" y="5453023"/>
              <a:ext cx="547598" cy="384114"/>
            </a:xfrm>
            <a:prstGeom prst="straightConnector1">
              <a:avLst/>
            </a:prstGeom>
            <a:ln w="38100">
              <a:solidFill>
                <a:schemeClr val="accent2"/>
              </a:solidFill>
              <a:tailEnd type="arrow"/>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41690627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2"/>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Design Technology</a:t>
            </a:r>
          </a:p>
          <a:p>
            <a:pPr algn="ctr"/>
            <a:r>
              <a:rPr lang="en-GB">
                <a:ln w="0"/>
                <a:effectLst>
                  <a:outerShdw blurRad="38100" dist="19050" dir="2700000" algn="tl" rotWithShape="0">
                    <a:schemeClr val="dk1">
                      <a:alpha val="40000"/>
                    </a:schemeClr>
                  </a:outerShdw>
                </a:effectLst>
              </a:rPr>
              <a:t>www.royalmintmuseum.org.uk/learning</a:t>
            </a:r>
            <a:endParaRPr lang="en-GB" dirty="0">
              <a:ln w="0"/>
              <a:effectLst>
                <a:outerShdw blurRad="38100" dist="19050" dir="2700000" algn="tl" rotWithShape="0">
                  <a:schemeClr val="dk1">
                    <a:alpha val="40000"/>
                  </a:schemeClr>
                </a:outerShdw>
              </a:effectLst>
            </a:endParaRPr>
          </a:p>
        </p:txBody>
      </p:sp>
      <p:sp>
        <p:nvSpPr>
          <p:cNvPr id="5" name="Rounded Rectangle 4"/>
          <p:cNvSpPr/>
          <p:nvPr/>
        </p:nvSpPr>
        <p:spPr>
          <a:xfrm>
            <a:off x="4708008" y="352130"/>
            <a:ext cx="3454400" cy="581025"/>
          </a:xfrm>
          <a:prstGeom prst="roundRect">
            <a:avLst/>
          </a:prstGeom>
          <a:ln w="38100">
            <a:solidFill>
              <a:schemeClr val="accent2"/>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defRPr/>
            </a:pPr>
            <a:r>
              <a:rPr lang="en-GB" sz="2400" dirty="0">
                <a:latin typeface="StoneInformal LT" pitchFamily="2" charset="0"/>
              </a:rPr>
              <a:t>The Winning Designs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25233" y="1674518"/>
            <a:ext cx="3100388" cy="310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2308" y="1541168"/>
            <a:ext cx="4138613" cy="337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ounded Rectangular Callout 7"/>
          <p:cNvSpPr/>
          <p:nvPr/>
        </p:nvSpPr>
        <p:spPr>
          <a:xfrm>
            <a:off x="3706037" y="5051130"/>
            <a:ext cx="5208588" cy="722313"/>
          </a:xfrm>
          <a:prstGeom prst="wedgeRoundRectCallout">
            <a:avLst>
              <a:gd name="adj1" fmla="val -49462"/>
              <a:gd name="adj2" fmla="val 25273"/>
              <a:gd name="adj3" fmla="val 16667"/>
            </a:avLst>
          </a:prstGeom>
          <a:ln w="38100">
            <a:solidFill>
              <a:schemeClr val="accent2"/>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t>‘Something will turn up’ by Matt Dent</a:t>
            </a:r>
          </a:p>
        </p:txBody>
      </p:sp>
      <p:grpSp>
        <p:nvGrpSpPr>
          <p:cNvPr id="9" name="Group 8"/>
          <p:cNvGrpSpPr>
            <a:grpSpLocks/>
          </p:cNvGrpSpPr>
          <p:nvPr/>
        </p:nvGrpSpPr>
        <p:grpSpPr bwMode="auto">
          <a:xfrm>
            <a:off x="2298183" y="817268"/>
            <a:ext cx="2206625" cy="1619250"/>
            <a:chOff x="352425" y="880598"/>
            <a:chExt cx="2205949" cy="1619411"/>
          </a:xfrm>
          <a:effectLst>
            <a:outerShdw blurRad="50800" dist="38100" dir="2700000" algn="tl" rotWithShape="0">
              <a:prstClr val="black">
                <a:alpha val="40000"/>
              </a:prstClr>
            </a:outerShdw>
          </a:effectLst>
        </p:grpSpPr>
        <p:sp>
          <p:nvSpPr>
            <p:cNvPr id="10" name="Rounded Rectangle 9"/>
            <p:cNvSpPr/>
            <p:nvPr/>
          </p:nvSpPr>
          <p:spPr>
            <a:xfrm>
              <a:off x="352425" y="880598"/>
              <a:ext cx="2205949" cy="485823"/>
            </a:xfrm>
            <a:prstGeom prst="roundRect">
              <a:avLst/>
            </a:prstGeom>
            <a:ln w="38100">
              <a:solidFill>
                <a:schemeClr val="accent2"/>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latin typeface="StoneInformal LT" pitchFamily="2" charset="0"/>
                </a:rPr>
                <a:t>Dickens’ Portrait</a:t>
              </a:r>
            </a:p>
          </p:txBody>
        </p:sp>
        <p:cxnSp>
          <p:nvCxnSpPr>
            <p:cNvPr id="11" name="Straight Arrow Connector 10"/>
            <p:cNvCxnSpPr/>
            <p:nvPr/>
          </p:nvCxnSpPr>
          <p:spPr>
            <a:xfrm>
              <a:off x="1206238" y="1382298"/>
              <a:ext cx="739548" cy="1117711"/>
            </a:xfrm>
            <a:prstGeom prst="straightConnector1">
              <a:avLst/>
            </a:prstGeom>
            <a:ln w="38100">
              <a:solidFill>
                <a:schemeClr val="accent2"/>
              </a:solidFill>
              <a:tailEnd type="arrow"/>
            </a:ln>
          </p:spPr>
          <p:style>
            <a:lnRef idx="3">
              <a:schemeClr val="accent6"/>
            </a:lnRef>
            <a:fillRef idx="0">
              <a:schemeClr val="accent6"/>
            </a:fillRef>
            <a:effectRef idx="2">
              <a:schemeClr val="accent6"/>
            </a:effectRef>
            <a:fontRef idx="minor">
              <a:schemeClr val="tx1"/>
            </a:fontRef>
          </p:style>
        </p:cxnSp>
      </p:grpSp>
      <p:grpSp>
        <p:nvGrpSpPr>
          <p:cNvPr id="12" name="Group 11"/>
          <p:cNvGrpSpPr>
            <a:grpSpLocks/>
          </p:cNvGrpSpPr>
          <p:nvPr/>
        </p:nvGrpSpPr>
        <p:grpSpPr bwMode="auto">
          <a:xfrm>
            <a:off x="4941371" y="1096668"/>
            <a:ext cx="2801937" cy="1339850"/>
            <a:chOff x="2996120" y="1160729"/>
            <a:chExt cx="2801566" cy="1339280"/>
          </a:xfrm>
          <a:effectLst>
            <a:outerShdw blurRad="50800" dist="38100" dir="2700000" algn="tl" rotWithShape="0">
              <a:prstClr val="black">
                <a:alpha val="40000"/>
              </a:prstClr>
            </a:outerShdw>
          </a:effectLst>
        </p:grpSpPr>
        <p:sp>
          <p:nvSpPr>
            <p:cNvPr id="13" name="Rounded Rectangle 12"/>
            <p:cNvSpPr/>
            <p:nvPr/>
          </p:nvSpPr>
          <p:spPr>
            <a:xfrm>
              <a:off x="3132627" y="1160729"/>
              <a:ext cx="2665059" cy="444311"/>
            </a:xfrm>
            <a:prstGeom prst="roundRect">
              <a:avLst/>
            </a:prstGeom>
            <a:ln w="38100">
              <a:solidFill>
                <a:schemeClr val="accent2"/>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GB"/>
                <a:t>Titles of </a:t>
              </a:r>
              <a:r>
                <a:rPr lang="en-GB" dirty="0"/>
                <a:t>Dickens’ works</a:t>
              </a:r>
            </a:p>
          </p:txBody>
        </p:sp>
        <p:cxnSp>
          <p:nvCxnSpPr>
            <p:cNvPr id="14" name="Straight Arrow Connector 13"/>
            <p:cNvCxnSpPr/>
            <p:nvPr/>
          </p:nvCxnSpPr>
          <p:spPr>
            <a:xfrm flipH="1">
              <a:off x="2996120" y="1605040"/>
              <a:ext cx="904755" cy="894969"/>
            </a:xfrm>
            <a:prstGeom prst="straightConnector1">
              <a:avLst/>
            </a:prstGeom>
            <a:ln w="38100">
              <a:solidFill>
                <a:schemeClr val="accent2"/>
              </a:solidFill>
              <a:tailEnd type="arrow"/>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30595611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2"/>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Design Technology</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Rounded Rectangle 4"/>
          <p:cNvSpPr/>
          <p:nvPr/>
        </p:nvSpPr>
        <p:spPr bwMode="auto">
          <a:xfrm>
            <a:off x="2713637" y="224013"/>
            <a:ext cx="6765925" cy="728662"/>
          </a:xfrm>
          <a:prstGeom prst="roundRect">
            <a:avLst/>
          </a:prstGeom>
          <a:ln w="38100">
            <a:solidFill>
              <a:schemeClr val="accent2"/>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defRPr/>
            </a:pPr>
            <a:r>
              <a:rPr lang="en-GB" dirty="0">
                <a:latin typeface="StoneInformal LT" pitchFamily="2" charset="0"/>
              </a:rPr>
              <a:t>The Royal Mint wants to make a new </a:t>
            </a:r>
            <a:r>
              <a:rPr lang="en-GB" b="1" dirty="0">
                <a:latin typeface="StoneInformal LT" pitchFamily="2" charset="0"/>
              </a:rPr>
              <a:t>commemorative coin!</a:t>
            </a:r>
          </a:p>
        </p:txBody>
      </p:sp>
      <p:sp>
        <p:nvSpPr>
          <p:cNvPr id="6" name="TextBox 3"/>
          <p:cNvSpPr txBox="1">
            <a:spLocks noChangeArrowheads="1"/>
          </p:cNvSpPr>
          <p:nvPr/>
        </p:nvSpPr>
        <p:spPr bwMode="auto">
          <a:xfrm>
            <a:off x="2175475" y="1040053"/>
            <a:ext cx="78422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dirty="0">
                <a:latin typeface="StoneInformal LT" pitchFamily="2" charset="0"/>
              </a:rPr>
              <a:t>Today you will imagine you are coin designers, and that you have been asked to design a new commemorative coin for the Royal Mint.</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20570" y="1860922"/>
            <a:ext cx="4903787" cy="326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7"/>
          <p:cNvGrpSpPr>
            <a:grpSpLocks/>
          </p:cNvGrpSpPr>
          <p:nvPr/>
        </p:nvGrpSpPr>
        <p:grpSpPr bwMode="auto">
          <a:xfrm>
            <a:off x="2319627" y="5249008"/>
            <a:ext cx="7305675" cy="904875"/>
            <a:chOff x="703263" y="5493307"/>
            <a:chExt cx="7305675" cy="904672"/>
          </a:xfrm>
          <a:effectLst>
            <a:outerShdw blurRad="50800" dist="38100" dir="2700000" algn="tl" rotWithShape="0">
              <a:prstClr val="black">
                <a:alpha val="40000"/>
              </a:prstClr>
            </a:outerShdw>
          </a:effectLst>
        </p:grpSpPr>
        <p:sp>
          <p:nvSpPr>
            <p:cNvPr id="9" name="Rounded Rectangular Callout 8"/>
            <p:cNvSpPr/>
            <p:nvPr/>
          </p:nvSpPr>
          <p:spPr>
            <a:xfrm>
              <a:off x="703263" y="5493307"/>
              <a:ext cx="7305675" cy="904672"/>
            </a:xfrm>
            <a:prstGeom prst="wedgeRoundRectCallout">
              <a:avLst>
                <a:gd name="adj1" fmla="val 28763"/>
                <a:gd name="adj2" fmla="val -46376"/>
                <a:gd name="adj3" fmla="val 16667"/>
              </a:avLst>
            </a:prstGeom>
            <a:ln w="38100">
              <a:solidFill>
                <a:schemeClr val="accent2"/>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GB"/>
            </a:p>
          </p:txBody>
        </p:sp>
        <p:sp>
          <p:nvSpPr>
            <p:cNvPr id="10" name="TextBox 4"/>
            <p:cNvSpPr txBox="1">
              <a:spLocks noChangeArrowheads="1"/>
            </p:cNvSpPr>
            <p:nvPr/>
          </p:nvSpPr>
          <p:spPr bwMode="auto">
            <a:xfrm>
              <a:off x="785090" y="5622587"/>
              <a:ext cx="7223847" cy="646113"/>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defRPr/>
              </a:pPr>
              <a:r>
                <a:rPr lang="en-GB" dirty="0" smtClean="0">
                  <a:latin typeface="StoneInformal LT" pitchFamily="2" charset="0"/>
                </a:rPr>
                <a:t>The Royal Mint only asks a few artists to submit designs, and those chosen have to keep what they are doing </a:t>
              </a:r>
              <a:r>
                <a:rPr lang="en-GB" b="1" dirty="0" smtClean="0">
                  <a:latin typeface="StoneInformal LT" pitchFamily="2" charset="0"/>
                </a:rPr>
                <a:t>top secret</a:t>
              </a:r>
              <a:r>
                <a:rPr lang="en-GB" dirty="0" smtClean="0">
                  <a:latin typeface="StoneInformal LT" pitchFamily="2" charset="0"/>
                </a:rPr>
                <a:t>. </a:t>
              </a:r>
            </a:p>
          </p:txBody>
        </p:sp>
      </p:grpSp>
    </p:spTree>
    <p:extLst>
      <p:ext uri="{BB962C8B-B14F-4D97-AF65-F5344CB8AC3E}">
        <p14:creationId xmlns:p14="http://schemas.microsoft.com/office/powerpoint/2010/main" val="21185550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a:grpSpLocks/>
          </p:cNvGrpSpPr>
          <p:nvPr/>
        </p:nvGrpSpPr>
        <p:grpSpPr bwMode="auto">
          <a:xfrm>
            <a:off x="1832553" y="895927"/>
            <a:ext cx="4037013" cy="1138238"/>
            <a:chOff x="428625" y="914400"/>
            <a:chExt cx="4037013" cy="1138238"/>
          </a:xfrm>
          <a:effectLst>
            <a:outerShdw blurRad="50800" dist="38100" dir="2700000" algn="tl" rotWithShape="0">
              <a:prstClr val="black">
                <a:alpha val="40000"/>
              </a:prstClr>
            </a:outerShdw>
          </a:effectLst>
        </p:grpSpPr>
        <p:sp>
          <p:nvSpPr>
            <p:cNvPr id="5" name="Rounded Rectangle 4"/>
            <p:cNvSpPr/>
            <p:nvPr/>
          </p:nvSpPr>
          <p:spPr>
            <a:xfrm>
              <a:off x="428625" y="914400"/>
              <a:ext cx="4037013" cy="1138238"/>
            </a:xfrm>
            <a:prstGeom prst="roundRect">
              <a:avLst/>
            </a:prstGeom>
            <a:ln w="38100">
              <a:solidFill>
                <a:schemeClr val="accent2"/>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GB"/>
            </a:p>
          </p:txBody>
        </p:sp>
        <p:sp>
          <p:nvSpPr>
            <p:cNvPr id="6" name="TextBox 1"/>
            <p:cNvSpPr txBox="1">
              <a:spLocks noChangeArrowheads="1"/>
            </p:cNvSpPr>
            <p:nvPr/>
          </p:nvSpPr>
          <p:spPr bwMode="auto">
            <a:xfrm>
              <a:off x="503238" y="1038214"/>
              <a:ext cx="3962400" cy="923925"/>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defRPr/>
              </a:pPr>
              <a:r>
                <a:rPr lang="en-GB" dirty="0" smtClean="0">
                  <a:latin typeface="StoneInformal LT" pitchFamily="2" charset="0"/>
                </a:rPr>
                <a:t>You will be given a design brief and your first task is to </a:t>
              </a:r>
              <a:r>
                <a:rPr lang="en-GB" b="1" dirty="0" smtClean="0">
                  <a:latin typeface="StoneInformal LT" pitchFamily="2" charset="0"/>
                </a:rPr>
                <a:t>research</a:t>
              </a:r>
              <a:r>
                <a:rPr lang="en-GB" dirty="0" smtClean="0">
                  <a:latin typeface="StoneInformal LT" pitchFamily="2" charset="0"/>
                </a:rPr>
                <a:t> the topic you have been given.</a:t>
              </a:r>
            </a:p>
          </p:txBody>
        </p:sp>
      </p:grpSp>
      <p:sp>
        <p:nvSpPr>
          <p:cNvPr id="7" name="TextBox 2"/>
          <p:cNvSpPr txBox="1">
            <a:spLocks noChangeArrowheads="1"/>
          </p:cNvSpPr>
          <p:nvPr/>
        </p:nvSpPr>
        <p:spPr bwMode="auto">
          <a:xfrm>
            <a:off x="1907166" y="2910465"/>
            <a:ext cx="8382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a:latin typeface="StoneInformal LT" pitchFamily="2" charset="0"/>
              </a:rPr>
              <a:t>You will then </a:t>
            </a:r>
            <a:r>
              <a:rPr lang="en-GB" altLang="en-US" b="1">
                <a:latin typeface="StoneInformal LT" pitchFamily="2" charset="0"/>
              </a:rPr>
              <a:t>draw</a:t>
            </a:r>
            <a:r>
              <a:rPr lang="en-GB" altLang="en-US">
                <a:latin typeface="StoneInformal LT" pitchFamily="2" charset="0"/>
              </a:rPr>
              <a:t> a coin design and make a </a:t>
            </a:r>
            <a:r>
              <a:rPr lang="en-GB" altLang="en-US" b="1">
                <a:latin typeface="StoneInformal LT" pitchFamily="2" charset="0"/>
              </a:rPr>
              <a:t>model</a:t>
            </a:r>
            <a:r>
              <a:rPr lang="en-GB" altLang="en-US">
                <a:latin typeface="StoneInformal LT" pitchFamily="2" charset="0"/>
              </a:rPr>
              <a:t>, just like an engraver would at the Royal Mint. </a:t>
            </a:r>
          </a:p>
        </p:txBody>
      </p:sp>
      <p:grpSp>
        <p:nvGrpSpPr>
          <p:cNvPr id="8" name="Group 7"/>
          <p:cNvGrpSpPr>
            <a:grpSpLocks/>
          </p:cNvGrpSpPr>
          <p:nvPr/>
        </p:nvGrpSpPr>
        <p:grpSpPr bwMode="auto">
          <a:xfrm>
            <a:off x="6171191" y="4056640"/>
            <a:ext cx="3999682" cy="1790700"/>
            <a:chOff x="4767263" y="4075113"/>
            <a:chExt cx="3703638" cy="1790700"/>
          </a:xfrm>
          <a:effectLst>
            <a:outerShdw blurRad="50800" dist="38100" dir="2700000" algn="tl" rotWithShape="0">
              <a:prstClr val="black">
                <a:alpha val="40000"/>
              </a:prstClr>
            </a:outerShdw>
          </a:effectLst>
        </p:grpSpPr>
        <p:sp>
          <p:nvSpPr>
            <p:cNvPr id="9" name="Rounded Rectangle 8"/>
            <p:cNvSpPr/>
            <p:nvPr/>
          </p:nvSpPr>
          <p:spPr>
            <a:xfrm>
              <a:off x="4767263" y="4075113"/>
              <a:ext cx="3667125" cy="1790700"/>
            </a:xfrm>
            <a:prstGeom prst="roundRect">
              <a:avLst/>
            </a:prstGeom>
            <a:ln w="38100">
              <a:solidFill>
                <a:schemeClr val="accent2"/>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GB"/>
            </a:p>
          </p:txBody>
        </p:sp>
        <p:sp>
          <p:nvSpPr>
            <p:cNvPr id="10" name="TextBox 3"/>
            <p:cNvSpPr txBox="1">
              <a:spLocks noChangeArrowheads="1"/>
            </p:cNvSpPr>
            <p:nvPr/>
          </p:nvSpPr>
          <p:spPr bwMode="auto">
            <a:xfrm>
              <a:off x="4767263" y="4272835"/>
              <a:ext cx="3703638" cy="1477963"/>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defRPr/>
              </a:pPr>
              <a:r>
                <a:rPr lang="en-GB" dirty="0" smtClean="0">
                  <a:latin typeface="StoneInformal LT" pitchFamily="2" charset="0"/>
                </a:rPr>
                <a:t>When you have finished you will </a:t>
              </a:r>
              <a:r>
                <a:rPr lang="en-GB" b="1" dirty="0" smtClean="0">
                  <a:latin typeface="StoneInformal LT" pitchFamily="2" charset="0"/>
                </a:rPr>
                <a:t>present</a:t>
              </a:r>
              <a:r>
                <a:rPr lang="en-GB" dirty="0" smtClean="0">
                  <a:latin typeface="StoneInformal LT" pitchFamily="2" charset="0"/>
                </a:rPr>
                <a:t> your design to the Royal Mint Advisory Committee, whose job it is to choose the winning design. </a:t>
              </a:r>
            </a:p>
          </p:txBody>
        </p:sp>
      </p:grpSp>
      <p:pic>
        <p:nvPicPr>
          <p:cNvPr id="11"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50603" y="256165"/>
            <a:ext cx="3810000" cy="253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32553" y="3556577"/>
            <a:ext cx="3852863" cy="257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0" y="6266596"/>
            <a:ext cx="12193200" cy="646331"/>
          </a:xfrm>
          <a:prstGeom prst="rect">
            <a:avLst/>
          </a:prstGeom>
          <a:solidFill>
            <a:schemeClr val="accent2"/>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Design Technology</a:t>
            </a:r>
          </a:p>
          <a:p>
            <a:pPr algn="ctr"/>
            <a:r>
              <a:rPr lang="en-GB" dirty="0">
                <a:ln w="0"/>
                <a:effectLst>
                  <a:outerShdw blurRad="38100" dist="19050" dir="2700000" algn="tl" rotWithShape="0">
                    <a:schemeClr val="dk1">
                      <a:alpha val="40000"/>
                    </a:schemeClr>
                  </a:outerShdw>
                </a:effectLst>
              </a:rPr>
              <a:t>www.royalmintmuseum.org.uk/learning</a:t>
            </a:r>
          </a:p>
        </p:txBody>
      </p:sp>
    </p:spTree>
    <p:extLst>
      <p:ext uri="{BB962C8B-B14F-4D97-AF65-F5344CB8AC3E}">
        <p14:creationId xmlns:p14="http://schemas.microsoft.com/office/powerpoint/2010/main" val="562823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2"/>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Design Technology</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TextBox 2"/>
          <p:cNvSpPr txBox="1">
            <a:spLocks noChangeArrowheads="1"/>
          </p:cNvSpPr>
          <p:nvPr/>
        </p:nvSpPr>
        <p:spPr bwMode="auto">
          <a:xfrm>
            <a:off x="1187450" y="941388"/>
            <a:ext cx="68722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a:latin typeface="StoneInformal LT" pitchFamily="2" charset="0"/>
              </a:rPr>
              <a:t>What is a commemorative coin?</a:t>
            </a:r>
          </a:p>
        </p:txBody>
      </p:sp>
      <p:pic>
        <p:nvPicPr>
          <p:cNvPr id="6" name="Picture 5">
            <a:hlinkClick r:id="rId2"/>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08438" y="1898650"/>
            <a:ext cx="4051300" cy="387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03050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2"/>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Design Technology</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TextBox 4"/>
          <p:cNvSpPr txBox="1">
            <a:spLocks noChangeArrowheads="1"/>
          </p:cNvSpPr>
          <p:nvPr/>
        </p:nvSpPr>
        <p:spPr bwMode="auto">
          <a:xfrm>
            <a:off x="2506374" y="360507"/>
            <a:ext cx="75866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dirty="0">
                <a:latin typeface="StoneInformal LT" pitchFamily="2" charset="0"/>
              </a:rPr>
              <a:t>The purpose of a commemorative coin is to help us mark </a:t>
            </a:r>
            <a:r>
              <a:rPr lang="en-GB" altLang="en-US" b="1" dirty="0">
                <a:latin typeface="StoneInformal LT" pitchFamily="2" charset="0"/>
              </a:rPr>
              <a:t>important</a:t>
            </a:r>
            <a:r>
              <a:rPr lang="en-GB" altLang="en-US" dirty="0">
                <a:latin typeface="StoneInformal LT" pitchFamily="2" charset="0"/>
              </a:rPr>
              <a:t> or </a:t>
            </a:r>
            <a:r>
              <a:rPr lang="en-GB" altLang="en-US" b="1" dirty="0">
                <a:latin typeface="StoneInformal LT" pitchFamily="2" charset="0"/>
              </a:rPr>
              <a:t>historical</a:t>
            </a:r>
            <a:r>
              <a:rPr lang="en-GB" altLang="en-US" dirty="0">
                <a:latin typeface="StoneInformal LT" pitchFamily="2" charset="0"/>
              </a:rPr>
              <a:t> events.</a:t>
            </a:r>
          </a:p>
        </p:txBody>
      </p:sp>
      <p:pic>
        <p:nvPicPr>
          <p:cNvPr id="6"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01649" y="1282845"/>
            <a:ext cx="3408362" cy="341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64011" y="1282845"/>
            <a:ext cx="352107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5"/>
          <p:cNvSpPr txBox="1">
            <a:spLocks noChangeArrowheads="1"/>
          </p:cNvSpPr>
          <p:nvPr/>
        </p:nvSpPr>
        <p:spPr bwMode="auto">
          <a:xfrm>
            <a:off x="3279486" y="4695970"/>
            <a:ext cx="60404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1200">
                <a:latin typeface="StoneInformal LT" pitchFamily="2" charset="0"/>
              </a:rPr>
              <a:t>This £5 coin was made to commemorate the Queen’s Diamond Jubilee in 2012</a:t>
            </a:r>
          </a:p>
        </p:txBody>
      </p:sp>
      <p:grpSp>
        <p:nvGrpSpPr>
          <p:cNvPr id="9" name="Group 8"/>
          <p:cNvGrpSpPr>
            <a:grpSpLocks/>
          </p:cNvGrpSpPr>
          <p:nvPr/>
        </p:nvGrpSpPr>
        <p:grpSpPr bwMode="auto">
          <a:xfrm>
            <a:off x="2506374" y="5265882"/>
            <a:ext cx="7586662" cy="582613"/>
            <a:chOff x="769938" y="5524018"/>
            <a:chExt cx="7586662" cy="583659"/>
          </a:xfrm>
          <a:noFill/>
          <a:effectLst>
            <a:outerShdw blurRad="50800" dist="38100" dir="2700000" algn="tl" rotWithShape="0">
              <a:prstClr val="black">
                <a:alpha val="40000"/>
              </a:prstClr>
            </a:outerShdw>
          </a:effectLst>
        </p:grpSpPr>
        <p:sp>
          <p:nvSpPr>
            <p:cNvPr id="10" name="Rounded Rectangle 9"/>
            <p:cNvSpPr/>
            <p:nvPr/>
          </p:nvSpPr>
          <p:spPr>
            <a:xfrm>
              <a:off x="1138238" y="5524018"/>
              <a:ext cx="6789737" cy="583659"/>
            </a:xfrm>
            <a:prstGeom prst="roundRect">
              <a:avLst/>
            </a:prstGeom>
            <a:grpFill/>
            <a:ln w="38100">
              <a:solidFill>
                <a:schemeClr val="accent2"/>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GB"/>
            </a:p>
          </p:txBody>
        </p:sp>
        <p:sp>
          <p:nvSpPr>
            <p:cNvPr id="11" name="TextBox 2"/>
            <p:cNvSpPr txBox="1">
              <a:spLocks noChangeArrowheads="1"/>
            </p:cNvSpPr>
            <p:nvPr/>
          </p:nvSpPr>
          <p:spPr bwMode="auto">
            <a:xfrm>
              <a:off x="769938" y="5626100"/>
              <a:ext cx="7586662" cy="379496"/>
            </a:xfrm>
            <a:prstGeom prst="rect">
              <a:avLst/>
            </a:prstGeom>
            <a:grpFill/>
            <a:ln w="38100">
              <a:noFill/>
              <a:miter lim="800000"/>
              <a:headEnd/>
              <a:tailEnd/>
            </a:ln>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defRPr/>
              </a:pPr>
              <a:r>
                <a:rPr lang="en-GB" dirty="0" smtClean="0">
                  <a:latin typeface="StoneInformal LT" pitchFamily="2" charset="0"/>
                </a:rPr>
                <a:t>What important events would you choose?</a:t>
              </a:r>
            </a:p>
          </p:txBody>
        </p:sp>
      </p:grpSp>
    </p:spTree>
    <p:extLst>
      <p:ext uri="{BB962C8B-B14F-4D97-AF65-F5344CB8AC3E}">
        <p14:creationId xmlns:p14="http://schemas.microsoft.com/office/powerpoint/2010/main" val="30381473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2"/>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Design Technology</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6" name="TextBox 5"/>
          <p:cNvSpPr txBox="1">
            <a:spLocks noChangeArrowheads="1"/>
          </p:cNvSpPr>
          <p:nvPr/>
        </p:nvSpPr>
        <p:spPr bwMode="auto">
          <a:xfrm>
            <a:off x="2391785" y="351571"/>
            <a:ext cx="7897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dirty="0">
                <a:latin typeface="StoneInformal LT" pitchFamily="2" charset="0"/>
              </a:rPr>
              <a:t>Commemorative designs most often appear on the </a:t>
            </a:r>
            <a:r>
              <a:rPr lang="en-GB" altLang="en-US" b="1" dirty="0">
                <a:latin typeface="StoneInformal LT" pitchFamily="2" charset="0"/>
              </a:rPr>
              <a:t>50p</a:t>
            </a:r>
            <a:r>
              <a:rPr lang="en-GB" altLang="en-US" dirty="0">
                <a:latin typeface="StoneInformal LT" pitchFamily="2" charset="0"/>
              </a:rPr>
              <a:t> or the </a:t>
            </a:r>
            <a:r>
              <a:rPr lang="en-GB" altLang="en-US" b="1" dirty="0">
                <a:latin typeface="StoneInformal LT" pitchFamily="2" charset="0"/>
              </a:rPr>
              <a:t>£2</a:t>
            </a:r>
            <a:r>
              <a:rPr lang="en-GB" altLang="en-US" dirty="0">
                <a:latin typeface="StoneInformal LT" pitchFamily="2" charset="0"/>
              </a:rPr>
              <a:t> coin. </a:t>
            </a:r>
          </a:p>
        </p:txBody>
      </p:sp>
      <p:sp>
        <p:nvSpPr>
          <p:cNvPr id="7" name="TextBox 6"/>
          <p:cNvSpPr txBox="1">
            <a:spLocks noChangeArrowheads="1"/>
          </p:cNvSpPr>
          <p:nvPr/>
        </p:nvSpPr>
        <p:spPr bwMode="auto">
          <a:xfrm>
            <a:off x="2391785" y="740509"/>
            <a:ext cx="6869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a:latin typeface="StoneInformal LT" pitchFamily="2" charset="0"/>
              </a:rPr>
              <a:t>Do you recognise any of these designs? </a:t>
            </a:r>
          </a:p>
        </p:txBody>
      </p:sp>
      <p:grpSp>
        <p:nvGrpSpPr>
          <p:cNvPr id="8" name="Group 7"/>
          <p:cNvGrpSpPr>
            <a:grpSpLocks/>
          </p:cNvGrpSpPr>
          <p:nvPr/>
        </p:nvGrpSpPr>
        <p:grpSpPr bwMode="auto">
          <a:xfrm>
            <a:off x="3049010" y="5585561"/>
            <a:ext cx="6419850" cy="681037"/>
            <a:chOff x="1096011" y="6446808"/>
            <a:chExt cx="6420413" cy="681178"/>
          </a:xfrm>
        </p:grpSpPr>
        <p:sp>
          <p:nvSpPr>
            <p:cNvPr id="9" name="Rounded Rectangular Callout 8"/>
            <p:cNvSpPr/>
            <p:nvPr/>
          </p:nvSpPr>
          <p:spPr>
            <a:xfrm>
              <a:off x="1096011" y="6446808"/>
              <a:ext cx="6420413" cy="681178"/>
            </a:xfrm>
            <a:prstGeom prst="wedgeRoundRectCallout">
              <a:avLst>
                <a:gd name="adj1" fmla="val 24592"/>
                <a:gd name="adj2" fmla="val -37658"/>
                <a:gd name="adj3" fmla="val 16667"/>
              </a:avLst>
            </a:prstGeom>
            <a:ln w="38100">
              <a:solidFill>
                <a:schemeClr val="accent2"/>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GB"/>
            </a:p>
          </p:txBody>
        </p:sp>
        <p:sp>
          <p:nvSpPr>
            <p:cNvPr id="10" name="TextBox 7"/>
            <p:cNvSpPr txBox="1">
              <a:spLocks noChangeArrowheads="1"/>
            </p:cNvSpPr>
            <p:nvPr/>
          </p:nvSpPr>
          <p:spPr bwMode="auto">
            <a:xfrm>
              <a:off x="1453837" y="6481551"/>
              <a:ext cx="5868430" cy="646434"/>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dirty="0">
                  <a:latin typeface="StoneInformal LT" pitchFamily="2" charset="0"/>
                </a:rPr>
                <a:t>You can find these in your change. Don’t forget to look! </a:t>
              </a:r>
            </a:p>
          </p:txBody>
        </p:sp>
      </p:grpSp>
      <p:pic>
        <p:nvPicPr>
          <p:cNvPr id="12" name="Picture 11">
            <a:hlinkClick r:id="rId2"/>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74259" y="1453293"/>
            <a:ext cx="2478088" cy="237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9" descr="Ron Dutton Rugby.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75022" y="1400906"/>
            <a:ext cx="2314575" cy="232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 descr="Brunel ach 1.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31784" y="3248756"/>
            <a:ext cx="2230438" cy="2243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8" descr="John Mills £2 silver rev.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468484" y="2458181"/>
            <a:ext cx="2573338" cy="248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1" descr="£2 silver rev1.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042659" y="2458181"/>
            <a:ext cx="2641600"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Straight Arrow Connector 16"/>
          <p:cNvCxnSpPr>
            <a:cxnSpLocks noChangeShapeType="1"/>
          </p:cNvCxnSpPr>
          <p:nvPr/>
        </p:nvCxnSpPr>
        <p:spPr bwMode="auto">
          <a:xfrm flipH="1">
            <a:off x="8408409" y="4517168"/>
            <a:ext cx="395288" cy="0"/>
          </a:xfrm>
          <a:prstGeom prst="straightConnector1">
            <a:avLst/>
          </a:prstGeom>
          <a:ln w="38100">
            <a:solidFill>
              <a:schemeClr val="accent2"/>
            </a:solidFill>
            <a:headEnd/>
            <a:tailEnd type="arrow" w="med" len="med"/>
          </a:ln>
          <a:extLst/>
        </p:spPr>
        <p:style>
          <a:lnRef idx="2">
            <a:schemeClr val="accent6"/>
          </a:lnRef>
          <a:fillRef idx="0">
            <a:schemeClr val="accent6"/>
          </a:fillRef>
          <a:effectRef idx="1">
            <a:schemeClr val="accent6"/>
          </a:effectRef>
          <a:fontRef idx="minor">
            <a:schemeClr val="tx1"/>
          </a:fontRef>
        </p:style>
      </p:cxnSp>
      <p:sp>
        <p:nvSpPr>
          <p:cNvPr id="18" name="TextBox 14"/>
          <p:cNvSpPr txBox="1">
            <a:spLocks noChangeArrowheads="1"/>
          </p:cNvSpPr>
          <p:nvPr/>
        </p:nvSpPr>
        <p:spPr bwMode="auto">
          <a:xfrm>
            <a:off x="8803697" y="4139343"/>
            <a:ext cx="16716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sz="1200" i="1">
                <a:latin typeface="ITC Stone Informal" charset="0"/>
              </a:rPr>
              <a:t>50</a:t>
            </a:r>
            <a:r>
              <a:rPr lang="en-GB" altLang="en-US" sz="1200" i="1" baseline="30000">
                <a:latin typeface="ITC Stone Informal" charset="0"/>
              </a:rPr>
              <a:t>th</a:t>
            </a:r>
            <a:r>
              <a:rPr lang="en-GB" altLang="en-US" sz="1200" i="1">
                <a:latin typeface="ITC Stone Informal" charset="0"/>
              </a:rPr>
              <a:t> anniversary of the discovery of DNA</a:t>
            </a:r>
          </a:p>
        </p:txBody>
      </p:sp>
      <p:cxnSp>
        <p:nvCxnSpPr>
          <p:cNvPr id="19" name="Straight Arrow Connector 18"/>
          <p:cNvCxnSpPr>
            <a:cxnSpLocks noChangeShapeType="1"/>
          </p:cNvCxnSpPr>
          <p:nvPr/>
        </p:nvCxnSpPr>
        <p:spPr bwMode="auto">
          <a:xfrm>
            <a:off x="7427334" y="1645381"/>
            <a:ext cx="766763" cy="220662"/>
          </a:xfrm>
          <a:prstGeom prst="straightConnector1">
            <a:avLst/>
          </a:prstGeom>
          <a:ln w="38100">
            <a:solidFill>
              <a:schemeClr val="accent2"/>
            </a:solidFill>
            <a:headEnd/>
            <a:tailEnd type="arrow" w="med" len="med"/>
          </a:ln>
          <a:extLst/>
        </p:spPr>
        <p:style>
          <a:lnRef idx="2">
            <a:schemeClr val="accent6"/>
          </a:lnRef>
          <a:fillRef idx="0">
            <a:schemeClr val="accent6"/>
          </a:fillRef>
          <a:effectRef idx="1">
            <a:schemeClr val="accent6"/>
          </a:effectRef>
          <a:fontRef idx="minor">
            <a:schemeClr val="tx1"/>
          </a:fontRef>
        </p:style>
      </p:cxnSp>
      <p:sp>
        <p:nvSpPr>
          <p:cNvPr id="20" name="TextBox 17"/>
          <p:cNvSpPr txBox="1">
            <a:spLocks noChangeArrowheads="1"/>
          </p:cNvSpPr>
          <p:nvPr/>
        </p:nvSpPr>
        <p:spPr bwMode="auto">
          <a:xfrm>
            <a:off x="6439909" y="1312006"/>
            <a:ext cx="178117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sz="1200" i="1">
                <a:latin typeface="ITC Stone Informal" charset="0"/>
              </a:rPr>
              <a:t>Rugby World Cup 1999</a:t>
            </a:r>
          </a:p>
        </p:txBody>
      </p:sp>
      <p:sp>
        <p:nvSpPr>
          <p:cNvPr id="21" name="TextBox 20"/>
          <p:cNvSpPr txBox="1">
            <a:spLocks noChangeArrowheads="1"/>
          </p:cNvSpPr>
          <p:nvPr/>
        </p:nvSpPr>
        <p:spPr bwMode="auto">
          <a:xfrm>
            <a:off x="4136447" y="1358043"/>
            <a:ext cx="15890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1200" i="1">
                <a:latin typeface="ITC Stone Informal" charset="0"/>
              </a:rPr>
              <a:t>The Mary Rose</a:t>
            </a:r>
          </a:p>
        </p:txBody>
      </p:sp>
      <p:cxnSp>
        <p:nvCxnSpPr>
          <p:cNvPr id="22" name="Straight Arrow Connector 21"/>
          <p:cNvCxnSpPr>
            <a:cxnSpLocks noChangeShapeType="1"/>
          </p:cNvCxnSpPr>
          <p:nvPr/>
        </p:nvCxnSpPr>
        <p:spPr bwMode="auto">
          <a:xfrm flipV="1">
            <a:off x="2625147" y="4166331"/>
            <a:ext cx="646112" cy="350837"/>
          </a:xfrm>
          <a:prstGeom prst="straightConnector1">
            <a:avLst/>
          </a:prstGeom>
          <a:ln w="38100">
            <a:solidFill>
              <a:schemeClr val="accent2"/>
            </a:solidFill>
            <a:headEnd/>
            <a:tailEnd type="arrow" w="med" len="med"/>
          </a:ln>
          <a:extLst/>
        </p:spPr>
        <p:style>
          <a:lnRef idx="2">
            <a:schemeClr val="accent6"/>
          </a:lnRef>
          <a:fillRef idx="0">
            <a:schemeClr val="accent6"/>
          </a:fillRef>
          <a:effectRef idx="1">
            <a:schemeClr val="accent6"/>
          </a:effectRef>
          <a:fontRef idx="minor">
            <a:schemeClr val="tx1"/>
          </a:fontRef>
        </p:style>
      </p:cxnSp>
      <p:sp>
        <p:nvSpPr>
          <p:cNvPr id="23" name="TextBox 23"/>
          <p:cNvSpPr txBox="1">
            <a:spLocks noChangeArrowheads="1"/>
          </p:cNvSpPr>
          <p:nvPr/>
        </p:nvSpPr>
        <p:spPr bwMode="auto">
          <a:xfrm>
            <a:off x="1875847" y="4729893"/>
            <a:ext cx="1811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sz="1200" i="1">
                <a:latin typeface="ITC Stone Informal" charset="0"/>
              </a:rPr>
              <a:t>200</a:t>
            </a:r>
            <a:r>
              <a:rPr lang="en-GB" altLang="en-US" sz="1200" i="1" baseline="30000">
                <a:latin typeface="ITC Stone Informal" charset="0"/>
              </a:rPr>
              <a:t>th</a:t>
            </a:r>
            <a:r>
              <a:rPr lang="en-GB" altLang="en-US" sz="1200" i="1">
                <a:latin typeface="ITC Stone Informal" charset="0"/>
              </a:rPr>
              <a:t> anniversary of the first steam locomotive</a:t>
            </a:r>
          </a:p>
        </p:txBody>
      </p:sp>
      <p:cxnSp>
        <p:nvCxnSpPr>
          <p:cNvPr id="24" name="Straight Arrow Connector 23"/>
          <p:cNvCxnSpPr>
            <a:cxnSpLocks noChangeShapeType="1"/>
          </p:cNvCxnSpPr>
          <p:nvPr/>
        </p:nvCxnSpPr>
        <p:spPr bwMode="auto">
          <a:xfrm>
            <a:off x="6047797" y="2799493"/>
            <a:ext cx="0" cy="369888"/>
          </a:xfrm>
          <a:prstGeom prst="straightConnector1">
            <a:avLst/>
          </a:prstGeom>
          <a:ln w="38100">
            <a:solidFill>
              <a:schemeClr val="accent2"/>
            </a:solidFill>
            <a:headEnd/>
            <a:tailEnd type="arrow" w="med" len="med"/>
          </a:ln>
          <a:extLst/>
        </p:spPr>
        <p:style>
          <a:lnRef idx="2">
            <a:schemeClr val="accent6"/>
          </a:lnRef>
          <a:fillRef idx="0">
            <a:schemeClr val="accent6"/>
          </a:fillRef>
          <a:effectRef idx="1">
            <a:schemeClr val="accent6"/>
          </a:effectRef>
          <a:fontRef idx="minor">
            <a:schemeClr val="tx1"/>
          </a:fontRef>
        </p:style>
      </p:cxnSp>
      <p:cxnSp>
        <p:nvCxnSpPr>
          <p:cNvPr id="25" name="Straight Arrow Connector 24"/>
          <p:cNvCxnSpPr>
            <a:cxnSpLocks noChangeShapeType="1"/>
          </p:cNvCxnSpPr>
          <p:nvPr/>
        </p:nvCxnSpPr>
        <p:spPr bwMode="auto">
          <a:xfrm flipH="1">
            <a:off x="3877684" y="1594581"/>
            <a:ext cx="519113" cy="193675"/>
          </a:xfrm>
          <a:prstGeom prst="straightConnector1">
            <a:avLst/>
          </a:prstGeom>
          <a:ln w="38100">
            <a:solidFill>
              <a:schemeClr val="accent2"/>
            </a:solidFill>
            <a:headEnd/>
            <a:tailEnd type="arrow" w="med" len="med"/>
          </a:ln>
          <a:extLst/>
        </p:spPr>
        <p:style>
          <a:lnRef idx="2">
            <a:schemeClr val="accent6"/>
          </a:lnRef>
          <a:fillRef idx="0">
            <a:schemeClr val="accent6"/>
          </a:fillRef>
          <a:effectRef idx="1">
            <a:schemeClr val="accent6"/>
          </a:effectRef>
          <a:fontRef idx="minor">
            <a:schemeClr val="tx1"/>
          </a:fontRef>
        </p:style>
      </p:cxnSp>
      <p:sp>
        <p:nvSpPr>
          <p:cNvPr id="26" name="TextBox 26"/>
          <p:cNvSpPr txBox="1">
            <a:spLocks noChangeArrowheads="1"/>
          </p:cNvSpPr>
          <p:nvPr/>
        </p:nvSpPr>
        <p:spPr bwMode="auto">
          <a:xfrm>
            <a:off x="5011159" y="2134331"/>
            <a:ext cx="20716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1200" i="1">
                <a:latin typeface="ITC Stone Informal" charset="0"/>
              </a:rPr>
              <a:t>A celebration of Isambard Kingdom Brunel: the roof at Paddington Station, London</a:t>
            </a:r>
          </a:p>
        </p:txBody>
      </p:sp>
    </p:spTree>
    <p:extLst>
      <p:ext uri="{BB962C8B-B14F-4D97-AF65-F5344CB8AC3E}">
        <p14:creationId xmlns:p14="http://schemas.microsoft.com/office/powerpoint/2010/main" val="27953275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2"/>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Design Technology</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TextBox 14"/>
          <p:cNvSpPr txBox="1">
            <a:spLocks noChangeArrowheads="1"/>
          </p:cNvSpPr>
          <p:nvPr/>
        </p:nvSpPr>
        <p:spPr bwMode="auto">
          <a:xfrm>
            <a:off x="6475413" y="1530350"/>
            <a:ext cx="251618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a:latin typeface="StoneInformal LT" pitchFamily="2" charset="0"/>
              </a:rPr>
              <a:t>Size </a:t>
            </a:r>
            <a:r>
              <a:rPr lang="en-GB" altLang="en-US" sz="1200">
                <a:latin typeface="StoneInformal LT" pitchFamily="2" charset="0"/>
              </a:rPr>
              <a:t>– the design needs to fit on the coin</a:t>
            </a:r>
          </a:p>
        </p:txBody>
      </p:sp>
      <p:sp>
        <p:nvSpPr>
          <p:cNvPr id="6" name="TextBox 17"/>
          <p:cNvSpPr txBox="1">
            <a:spLocks noChangeArrowheads="1"/>
          </p:cNvSpPr>
          <p:nvPr/>
        </p:nvSpPr>
        <p:spPr bwMode="auto">
          <a:xfrm>
            <a:off x="6840538" y="2459038"/>
            <a:ext cx="27051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a:latin typeface="StoneInformal LT" pitchFamily="2" charset="0"/>
              </a:rPr>
              <a:t>Shape - </a:t>
            </a:r>
            <a:r>
              <a:rPr lang="en-GB" altLang="en-US" sz="1200">
                <a:latin typeface="StoneInformal LT" pitchFamily="2" charset="0"/>
              </a:rPr>
              <a:t>the design needs to work on a circle</a:t>
            </a:r>
            <a:endParaRPr lang="en-GB" altLang="en-US">
              <a:latin typeface="StoneInformal LT" pitchFamily="2" charset="0"/>
            </a:endParaRPr>
          </a:p>
        </p:txBody>
      </p:sp>
      <p:sp>
        <p:nvSpPr>
          <p:cNvPr id="7" name="TextBox 21"/>
          <p:cNvSpPr txBox="1">
            <a:spLocks noChangeArrowheads="1"/>
          </p:cNvSpPr>
          <p:nvPr/>
        </p:nvSpPr>
        <p:spPr bwMode="auto">
          <a:xfrm>
            <a:off x="6453188" y="5016500"/>
            <a:ext cx="277812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a:latin typeface="StoneInformal LT" pitchFamily="2" charset="0"/>
              </a:rPr>
              <a:t>Design - </a:t>
            </a:r>
            <a:r>
              <a:rPr lang="en-GB" altLang="en-US" sz="1200">
                <a:latin typeface="StoneInformal LT" pitchFamily="2" charset="0"/>
              </a:rPr>
              <a:t>your design needs to show the subject clearly</a:t>
            </a:r>
            <a:endParaRPr lang="en-GB" altLang="en-US">
              <a:latin typeface="StoneInformal LT" pitchFamily="2" charset="0"/>
            </a:endParaRPr>
          </a:p>
        </p:txBody>
      </p:sp>
      <p:sp>
        <p:nvSpPr>
          <p:cNvPr id="8" name="TextBox 24"/>
          <p:cNvSpPr txBox="1">
            <a:spLocks noChangeArrowheads="1"/>
          </p:cNvSpPr>
          <p:nvPr/>
        </p:nvSpPr>
        <p:spPr bwMode="auto">
          <a:xfrm>
            <a:off x="6808788" y="3971925"/>
            <a:ext cx="30876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a:latin typeface="StoneInformal LT" pitchFamily="2" charset="0"/>
              </a:rPr>
              <a:t>Colour - </a:t>
            </a:r>
            <a:r>
              <a:rPr lang="en-GB" altLang="en-US" sz="1200">
                <a:latin typeface="StoneInformal LT" pitchFamily="2" charset="0"/>
              </a:rPr>
              <a:t>£2 coins are bi-metal, meaning made of two metals. Your design should use both parts of the coin creatively</a:t>
            </a:r>
            <a:endParaRPr lang="en-GB" altLang="en-US">
              <a:latin typeface="StoneInformal LT" pitchFamily="2" charset="0"/>
            </a:endParaRPr>
          </a:p>
        </p:txBody>
      </p:sp>
      <p:pic>
        <p:nvPicPr>
          <p:cNvPr id="9" name="Picture 8">
            <a:hlinkClick r:id="rId2"/>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33550" y="1395413"/>
            <a:ext cx="4427538" cy="423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Arrow Connector 9"/>
          <p:cNvCxnSpPr>
            <a:cxnSpLocks noChangeShapeType="1"/>
          </p:cNvCxnSpPr>
          <p:nvPr/>
        </p:nvCxnSpPr>
        <p:spPr bwMode="auto">
          <a:xfrm flipH="1">
            <a:off x="5483225" y="1760538"/>
            <a:ext cx="992188" cy="282575"/>
          </a:xfrm>
          <a:prstGeom prst="straightConnector1">
            <a:avLst/>
          </a:prstGeom>
          <a:ln w="38100">
            <a:solidFill>
              <a:schemeClr val="accent2"/>
            </a:solidFill>
            <a:headEnd/>
            <a:tailEnd type="arrow" w="med" len="med"/>
          </a:ln>
          <a:extLst/>
        </p:spPr>
        <p:style>
          <a:lnRef idx="2">
            <a:schemeClr val="accent6"/>
          </a:lnRef>
          <a:fillRef idx="0">
            <a:schemeClr val="accent6"/>
          </a:fillRef>
          <a:effectRef idx="1">
            <a:schemeClr val="accent6"/>
          </a:effectRef>
          <a:fontRef idx="minor">
            <a:schemeClr val="tx1"/>
          </a:fontRef>
        </p:style>
      </p:cxnSp>
      <p:cxnSp>
        <p:nvCxnSpPr>
          <p:cNvPr id="11" name="Straight Arrow Connector 10"/>
          <p:cNvCxnSpPr>
            <a:cxnSpLocks noChangeShapeType="1"/>
          </p:cNvCxnSpPr>
          <p:nvPr/>
        </p:nvCxnSpPr>
        <p:spPr bwMode="auto">
          <a:xfrm flipH="1">
            <a:off x="5972175" y="2735263"/>
            <a:ext cx="868363" cy="92075"/>
          </a:xfrm>
          <a:prstGeom prst="straightConnector1">
            <a:avLst/>
          </a:prstGeom>
          <a:ln w="38100">
            <a:solidFill>
              <a:schemeClr val="accent2"/>
            </a:solidFill>
            <a:headEnd/>
            <a:tailEnd type="arrow" w="med" len="med"/>
          </a:ln>
          <a:extLst/>
        </p:spPr>
        <p:style>
          <a:lnRef idx="2">
            <a:schemeClr val="accent6"/>
          </a:lnRef>
          <a:fillRef idx="0">
            <a:schemeClr val="accent6"/>
          </a:fillRef>
          <a:effectRef idx="1">
            <a:schemeClr val="accent6"/>
          </a:effectRef>
          <a:fontRef idx="minor">
            <a:schemeClr val="tx1"/>
          </a:fontRef>
        </p:style>
      </p:cxnSp>
      <p:cxnSp>
        <p:nvCxnSpPr>
          <p:cNvPr id="12" name="Straight Arrow Connector 11"/>
          <p:cNvCxnSpPr>
            <a:cxnSpLocks noChangeShapeType="1"/>
          </p:cNvCxnSpPr>
          <p:nvPr/>
        </p:nvCxnSpPr>
        <p:spPr bwMode="auto">
          <a:xfrm flipH="1" flipV="1">
            <a:off x="6005513" y="3932238"/>
            <a:ext cx="803275" cy="155575"/>
          </a:xfrm>
          <a:prstGeom prst="straightConnector1">
            <a:avLst/>
          </a:prstGeom>
          <a:ln w="38100">
            <a:solidFill>
              <a:schemeClr val="accent2"/>
            </a:solidFill>
            <a:headEnd/>
            <a:tailEnd type="arrow" w="med" len="med"/>
          </a:ln>
          <a:extLst/>
        </p:spPr>
        <p:style>
          <a:lnRef idx="2">
            <a:schemeClr val="accent6"/>
          </a:lnRef>
          <a:fillRef idx="0">
            <a:schemeClr val="accent6"/>
          </a:fillRef>
          <a:effectRef idx="1">
            <a:schemeClr val="accent6"/>
          </a:effectRef>
          <a:fontRef idx="minor">
            <a:schemeClr val="tx1"/>
          </a:fontRef>
        </p:style>
      </p:cxnSp>
      <p:cxnSp>
        <p:nvCxnSpPr>
          <p:cNvPr id="13" name="Straight Arrow Connector 12"/>
          <p:cNvCxnSpPr>
            <a:cxnSpLocks noChangeShapeType="1"/>
          </p:cNvCxnSpPr>
          <p:nvPr/>
        </p:nvCxnSpPr>
        <p:spPr bwMode="auto">
          <a:xfrm flipH="1" flipV="1">
            <a:off x="5483225" y="4803775"/>
            <a:ext cx="969963" cy="333375"/>
          </a:xfrm>
          <a:prstGeom prst="straightConnector1">
            <a:avLst/>
          </a:prstGeom>
          <a:ln w="38100">
            <a:solidFill>
              <a:schemeClr val="accent2"/>
            </a:solidFill>
            <a:headEnd/>
            <a:tailEnd type="arrow" w="med" len="med"/>
          </a:ln>
          <a:extLst/>
        </p:spPr>
        <p:style>
          <a:lnRef idx="2">
            <a:schemeClr val="accent6"/>
          </a:lnRef>
          <a:fillRef idx="0">
            <a:schemeClr val="accent6"/>
          </a:fillRef>
          <a:effectRef idx="1">
            <a:schemeClr val="accent6"/>
          </a:effectRef>
          <a:fontRef idx="minor">
            <a:schemeClr val="tx1"/>
          </a:fontRef>
        </p:style>
      </p:cxnSp>
      <p:sp>
        <p:nvSpPr>
          <p:cNvPr id="14" name="Cloud Callout 13"/>
          <p:cNvSpPr/>
          <p:nvPr/>
        </p:nvSpPr>
        <p:spPr>
          <a:xfrm>
            <a:off x="1843088" y="231775"/>
            <a:ext cx="7702550" cy="1025525"/>
          </a:xfrm>
          <a:prstGeom prst="cloudCallout">
            <a:avLst/>
          </a:prstGeom>
          <a:ln w="38100">
            <a:solidFill>
              <a:schemeClr val="accent2"/>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GB"/>
          </a:p>
        </p:txBody>
      </p:sp>
      <p:sp>
        <p:nvSpPr>
          <p:cNvPr id="15" name="TextBox 9"/>
          <p:cNvSpPr txBox="1">
            <a:spLocks noChangeArrowheads="1"/>
          </p:cNvSpPr>
          <p:nvPr/>
        </p:nvSpPr>
        <p:spPr bwMode="auto">
          <a:xfrm>
            <a:off x="2609850" y="436563"/>
            <a:ext cx="6381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dirty="0">
                <a:latin typeface="StoneInformal LT" pitchFamily="2" charset="0"/>
              </a:rPr>
              <a:t>What do I need to think about when designing a £2 commemorative coin?</a:t>
            </a:r>
          </a:p>
        </p:txBody>
      </p:sp>
    </p:spTree>
    <p:extLst>
      <p:ext uri="{BB962C8B-B14F-4D97-AF65-F5344CB8AC3E}">
        <p14:creationId xmlns:p14="http://schemas.microsoft.com/office/powerpoint/2010/main" val="17855953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1843809" y="307543"/>
            <a:ext cx="76263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dirty="0">
                <a:latin typeface="StoneInformal LT" pitchFamily="2" charset="0"/>
              </a:rPr>
              <a:t>There are four stages to designing a commemorative coin…</a:t>
            </a:r>
          </a:p>
        </p:txBody>
      </p:sp>
      <p:grpSp>
        <p:nvGrpSpPr>
          <p:cNvPr id="5" name="Group 4"/>
          <p:cNvGrpSpPr>
            <a:grpSpLocks/>
          </p:cNvGrpSpPr>
          <p:nvPr/>
        </p:nvGrpSpPr>
        <p:grpSpPr bwMode="auto">
          <a:xfrm>
            <a:off x="1935884" y="721880"/>
            <a:ext cx="2692400" cy="2659063"/>
            <a:chOff x="1636712" y="896542"/>
            <a:chExt cx="2935287" cy="2833211"/>
          </a:xfrm>
        </p:grpSpPr>
        <p:pic>
          <p:nvPicPr>
            <p:cNvPr id="6" name="Picture 2" descr="John Mills £2 silver rev.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36712" y="896542"/>
              <a:ext cx="2935287" cy="283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2245923" y="2090719"/>
              <a:ext cx="1716866" cy="394113"/>
            </a:xfrm>
            <a:prstGeom prst="rect">
              <a:avLst/>
            </a:prstGeom>
            <a:ln w="38100">
              <a:solidFill>
                <a:schemeClr val="accent2"/>
              </a:solidFill>
            </a:ln>
          </p:spPr>
          <p:style>
            <a:lnRef idx="2">
              <a:schemeClr val="accent6"/>
            </a:lnRef>
            <a:fillRef idx="1">
              <a:schemeClr val="lt1"/>
            </a:fillRef>
            <a:effectRef idx="0">
              <a:schemeClr val="accent6"/>
            </a:effectRef>
            <a:fontRef idx="minor">
              <a:schemeClr val="dk1"/>
            </a:fontRef>
          </p:style>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defRPr/>
              </a:pPr>
              <a:r>
                <a:rPr lang="en-GB" dirty="0" smtClean="0">
                  <a:latin typeface="StoneInformal LT" pitchFamily="2" charset="0"/>
                </a:rPr>
                <a:t>1) Research</a:t>
              </a:r>
            </a:p>
          </p:txBody>
        </p:sp>
      </p:grpSp>
      <p:grpSp>
        <p:nvGrpSpPr>
          <p:cNvPr id="8" name="Group 7"/>
          <p:cNvGrpSpPr>
            <a:grpSpLocks/>
          </p:cNvGrpSpPr>
          <p:nvPr/>
        </p:nvGrpSpPr>
        <p:grpSpPr bwMode="auto">
          <a:xfrm>
            <a:off x="4628284" y="853643"/>
            <a:ext cx="2427288" cy="2397125"/>
            <a:chOff x="4166281" y="953715"/>
            <a:chExt cx="2582182" cy="2591094"/>
          </a:xfrm>
        </p:grpSpPr>
        <p:pic>
          <p:nvPicPr>
            <p:cNvPr id="9" name="Picture 4" descr="Ron Dutton Rugby.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66281" y="953715"/>
              <a:ext cx="2582182" cy="259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a:spLocks noChangeArrowheads="1"/>
            </p:cNvSpPr>
            <p:nvPr/>
          </p:nvSpPr>
          <p:spPr bwMode="auto">
            <a:xfrm>
              <a:off x="4637458" y="2063938"/>
              <a:ext cx="1624630" cy="399818"/>
            </a:xfrm>
            <a:prstGeom prst="rect">
              <a:avLst/>
            </a:prstGeom>
            <a:ln w="38100">
              <a:solidFill>
                <a:schemeClr val="accent2"/>
              </a:solidFill>
            </a:ln>
          </p:spPr>
          <p:style>
            <a:lnRef idx="2">
              <a:schemeClr val="accent6"/>
            </a:lnRef>
            <a:fillRef idx="1">
              <a:schemeClr val="lt1"/>
            </a:fillRef>
            <a:effectRef idx="0">
              <a:schemeClr val="accent6"/>
            </a:effectRef>
            <a:fontRef idx="minor">
              <a:schemeClr val="dk1"/>
            </a:fontRef>
          </p:style>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defRPr/>
              </a:pPr>
              <a:r>
                <a:rPr lang="en-GB" dirty="0" smtClean="0">
                  <a:latin typeface="StoneInformal LT" pitchFamily="2" charset="0"/>
                </a:rPr>
                <a:t>2) Design</a:t>
              </a:r>
            </a:p>
          </p:txBody>
        </p:sp>
      </p:grpSp>
      <p:grpSp>
        <p:nvGrpSpPr>
          <p:cNvPr id="11" name="Group 10"/>
          <p:cNvGrpSpPr>
            <a:grpSpLocks/>
          </p:cNvGrpSpPr>
          <p:nvPr/>
        </p:nvGrpSpPr>
        <p:grpSpPr bwMode="auto">
          <a:xfrm>
            <a:off x="7028584" y="815543"/>
            <a:ext cx="2816225" cy="2679700"/>
            <a:chOff x="282575" y="3200218"/>
            <a:chExt cx="3059112" cy="2876279"/>
          </a:xfrm>
        </p:grpSpPr>
        <p:pic>
          <p:nvPicPr>
            <p:cNvPr id="12" name="Picture 3" descr="£2 silver rev1.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2575" y="3200218"/>
              <a:ext cx="3059112" cy="2876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a:spLocks noChangeArrowheads="1"/>
            </p:cNvSpPr>
            <p:nvPr/>
          </p:nvSpPr>
          <p:spPr bwMode="auto">
            <a:xfrm>
              <a:off x="956822" y="4379356"/>
              <a:ext cx="1710620" cy="395318"/>
            </a:xfrm>
            <a:prstGeom prst="rect">
              <a:avLst/>
            </a:prstGeom>
            <a:ln w="38100">
              <a:solidFill>
                <a:schemeClr val="accent2"/>
              </a:solidFill>
            </a:ln>
          </p:spPr>
          <p:style>
            <a:lnRef idx="2">
              <a:schemeClr val="accent6"/>
            </a:lnRef>
            <a:fillRef idx="1">
              <a:schemeClr val="lt1"/>
            </a:fillRef>
            <a:effectRef idx="0">
              <a:schemeClr val="accent6"/>
            </a:effectRef>
            <a:fontRef idx="minor">
              <a:schemeClr val="dk1"/>
            </a:fontRef>
          </p:style>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defRPr/>
              </a:pPr>
              <a:r>
                <a:rPr lang="en-GB" dirty="0" smtClean="0">
                  <a:latin typeface="StoneInformal LT" pitchFamily="2" charset="0"/>
                </a:rPr>
                <a:t>3) Modelling</a:t>
              </a:r>
            </a:p>
          </p:txBody>
        </p:sp>
      </p:grpSp>
      <p:grpSp>
        <p:nvGrpSpPr>
          <p:cNvPr id="14" name="Group 13"/>
          <p:cNvGrpSpPr>
            <a:grpSpLocks/>
          </p:cNvGrpSpPr>
          <p:nvPr/>
        </p:nvGrpSpPr>
        <p:grpSpPr bwMode="auto">
          <a:xfrm>
            <a:off x="5817322" y="3288868"/>
            <a:ext cx="2371725" cy="2447925"/>
            <a:chOff x="4861378" y="3482822"/>
            <a:chExt cx="2469016" cy="2484743"/>
          </a:xfrm>
        </p:grpSpPr>
        <p:pic>
          <p:nvPicPr>
            <p:cNvPr id="15" name="Picture 5" descr="Brunel ach 1.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61378" y="3482822"/>
              <a:ext cx="2469016" cy="2484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a:spLocks noChangeArrowheads="1"/>
            </p:cNvSpPr>
            <p:nvPr/>
          </p:nvSpPr>
          <p:spPr bwMode="auto">
            <a:xfrm>
              <a:off x="5124144" y="4539885"/>
              <a:ext cx="1925304" cy="375450"/>
            </a:xfrm>
            <a:prstGeom prst="rect">
              <a:avLst/>
            </a:prstGeom>
            <a:ln w="38100">
              <a:solidFill>
                <a:schemeClr val="accent2"/>
              </a:solidFill>
            </a:ln>
          </p:spPr>
          <p:style>
            <a:lnRef idx="2">
              <a:schemeClr val="accent6"/>
            </a:lnRef>
            <a:fillRef idx="1">
              <a:schemeClr val="lt1"/>
            </a:fillRef>
            <a:effectRef idx="0">
              <a:schemeClr val="accent6"/>
            </a:effectRef>
            <a:fontRef idx="minor">
              <a:schemeClr val="dk1"/>
            </a:fontRef>
          </p:style>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defRPr/>
              </a:pPr>
              <a:r>
                <a:rPr lang="en-GB" dirty="0" smtClean="0">
                  <a:latin typeface="StoneInformal LT" pitchFamily="2" charset="0"/>
                </a:rPr>
                <a:t>4) Presentation</a:t>
              </a:r>
            </a:p>
          </p:txBody>
        </p:sp>
      </p:grpSp>
      <p:sp>
        <p:nvSpPr>
          <p:cNvPr id="17" name="TextBox 16"/>
          <p:cNvSpPr txBox="1"/>
          <p:nvPr/>
        </p:nvSpPr>
        <p:spPr>
          <a:xfrm>
            <a:off x="0" y="6266596"/>
            <a:ext cx="12193200" cy="646331"/>
          </a:xfrm>
          <a:prstGeom prst="rect">
            <a:avLst/>
          </a:prstGeom>
          <a:solidFill>
            <a:schemeClr val="accent2"/>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Design Technology</a:t>
            </a:r>
          </a:p>
          <a:p>
            <a:pPr algn="ctr"/>
            <a:r>
              <a:rPr lang="en-GB" dirty="0">
                <a:ln w="0"/>
                <a:effectLst>
                  <a:outerShdw blurRad="38100" dist="19050" dir="2700000" algn="tl" rotWithShape="0">
                    <a:schemeClr val="dk1">
                      <a:alpha val="40000"/>
                    </a:schemeClr>
                  </a:outerShdw>
                </a:effectLst>
              </a:rPr>
              <a:t>www.royalmintmuseum.org.uk/learning</a:t>
            </a:r>
          </a:p>
        </p:txBody>
      </p:sp>
    </p:spTree>
    <p:extLst>
      <p:ext uri="{BB962C8B-B14F-4D97-AF65-F5344CB8AC3E}">
        <p14:creationId xmlns:p14="http://schemas.microsoft.com/office/powerpoint/2010/main" val="36914344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chemeClr val="accent2"/>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Design Technology</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TextBox 5"/>
          <p:cNvSpPr txBox="1">
            <a:spLocks noChangeArrowheads="1"/>
          </p:cNvSpPr>
          <p:nvPr/>
        </p:nvSpPr>
        <p:spPr bwMode="auto">
          <a:xfrm>
            <a:off x="4793146" y="4626765"/>
            <a:ext cx="2881313"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b="1" dirty="0">
                <a:latin typeface="StoneInformal LT" pitchFamily="2" charset="0"/>
              </a:rPr>
              <a:t>Task: </a:t>
            </a:r>
          </a:p>
          <a:p>
            <a:pPr eaLnBrk="1" hangingPunct="1"/>
            <a:r>
              <a:rPr lang="en-GB" altLang="en-US" dirty="0">
                <a:latin typeface="StoneInformal LT" pitchFamily="2" charset="0"/>
              </a:rPr>
              <a:t>to research your topic and come up with as many ideas for coin designs as possible!</a:t>
            </a:r>
          </a:p>
        </p:txBody>
      </p:sp>
      <p:grpSp>
        <p:nvGrpSpPr>
          <p:cNvPr id="6" name="Group 5"/>
          <p:cNvGrpSpPr>
            <a:grpSpLocks/>
          </p:cNvGrpSpPr>
          <p:nvPr/>
        </p:nvGrpSpPr>
        <p:grpSpPr bwMode="auto">
          <a:xfrm>
            <a:off x="2186709" y="365991"/>
            <a:ext cx="3230563" cy="523875"/>
            <a:chOff x="533400" y="292100"/>
            <a:chExt cx="3230563" cy="523875"/>
          </a:xfrm>
          <a:effectLst>
            <a:outerShdw blurRad="50800" dist="38100" dir="2700000" algn="tl" rotWithShape="0">
              <a:prstClr val="black">
                <a:alpha val="40000"/>
              </a:prstClr>
            </a:outerShdw>
          </a:effectLst>
        </p:grpSpPr>
        <p:sp>
          <p:nvSpPr>
            <p:cNvPr id="7" name="Rounded Rectangle 6"/>
            <p:cNvSpPr/>
            <p:nvPr/>
          </p:nvSpPr>
          <p:spPr>
            <a:xfrm>
              <a:off x="533400" y="292100"/>
              <a:ext cx="3152775" cy="523875"/>
            </a:xfrm>
            <a:prstGeom prst="roundRect">
              <a:avLst/>
            </a:prstGeom>
            <a:ln w="38100">
              <a:solidFill>
                <a:schemeClr val="accent2"/>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GB"/>
            </a:p>
          </p:txBody>
        </p:sp>
        <p:sp>
          <p:nvSpPr>
            <p:cNvPr id="8" name="TextBox 1"/>
            <p:cNvSpPr txBox="1">
              <a:spLocks noChangeArrowheads="1"/>
            </p:cNvSpPr>
            <p:nvPr/>
          </p:nvSpPr>
          <p:spPr bwMode="auto">
            <a:xfrm>
              <a:off x="569913" y="322263"/>
              <a:ext cx="3194050" cy="461962"/>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defRPr/>
              </a:pPr>
              <a:r>
                <a:rPr lang="en-GB" sz="2400" dirty="0" smtClean="0">
                  <a:latin typeface="StoneInformal LT" pitchFamily="2" charset="0"/>
                </a:rPr>
                <a:t>Stage One: Research</a:t>
              </a:r>
            </a:p>
          </p:txBody>
        </p:sp>
      </p:grpSp>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l="5930" t="11482" r="8351"/>
          <a:stretch/>
        </p:blipFill>
        <p:spPr bwMode="auto">
          <a:xfrm rot="20997623">
            <a:off x="2363826" y="2204706"/>
            <a:ext cx="4481110" cy="243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p:nvPr/>
        </p:nvSpPr>
        <p:spPr>
          <a:xfrm>
            <a:off x="5634182" y="1662545"/>
            <a:ext cx="1459345" cy="674255"/>
          </a:xfrm>
          <a:prstGeom prst="rect">
            <a:avLst/>
          </a:prstGeom>
          <a:solidFill>
            <a:schemeClr val="bg1"/>
          </a:solidFill>
        </p:spPr>
        <p:txBody>
          <a:bodyPr wrap="square" rtlCol="0">
            <a:spAutoFit/>
          </a:bodyPr>
          <a:lstStyle/>
          <a:p>
            <a:endParaRPr lang="en-GB" dirty="0"/>
          </a:p>
        </p:txBody>
      </p:sp>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l="5966" t="17592" r="6334"/>
          <a:stretch/>
        </p:blipFill>
        <p:spPr bwMode="auto">
          <a:xfrm rot="855216">
            <a:off x="5109093" y="2438435"/>
            <a:ext cx="4544291" cy="2205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Group 9"/>
          <p:cNvGrpSpPr>
            <a:grpSpLocks/>
          </p:cNvGrpSpPr>
          <p:nvPr/>
        </p:nvGrpSpPr>
        <p:grpSpPr bwMode="auto">
          <a:xfrm>
            <a:off x="2186709" y="954954"/>
            <a:ext cx="8094663" cy="995362"/>
            <a:chOff x="533873" y="881063"/>
            <a:chExt cx="8094561" cy="995059"/>
          </a:xfrm>
        </p:grpSpPr>
        <p:sp>
          <p:nvSpPr>
            <p:cNvPr id="11" name="Rounded Rectangular Callout 10"/>
            <p:cNvSpPr/>
            <p:nvPr/>
          </p:nvSpPr>
          <p:spPr>
            <a:xfrm>
              <a:off x="533873" y="881063"/>
              <a:ext cx="8094561" cy="995059"/>
            </a:xfrm>
            <a:prstGeom prst="wedgeRoundRectCallout">
              <a:avLst>
                <a:gd name="adj1" fmla="val -26504"/>
                <a:gd name="adj2" fmla="val 47269"/>
                <a:gd name="adj3" fmla="val 16667"/>
              </a:avLst>
            </a:prstGeom>
            <a:ln w="38100">
              <a:solidFill>
                <a:schemeClr val="accent2"/>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GB"/>
            </a:p>
          </p:txBody>
        </p:sp>
        <p:sp>
          <p:nvSpPr>
            <p:cNvPr id="12" name="TextBox 2"/>
            <p:cNvSpPr txBox="1">
              <a:spLocks noChangeArrowheads="1"/>
            </p:cNvSpPr>
            <p:nvPr/>
          </p:nvSpPr>
          <p:spPr bwMode="auto">
            <a:xfrm>
              <a:off x="569304" y="926963"/>
              <a:ext cx="8023225" cy="923925"/>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dirty="0">
                  <a:latin typeface="StoneInformal LT" pitchFamily="2" charset="0"/>
                </a:rPr>
                <a:t>In the research stage you will get your design brief. This will tell you about the topic and what kind of coin the Mint would like you to design. The brief you will get is a </a:t>
              </a:r>
              <a:r>
                <a:rPr lang="en-GB" altLang="en-US" b="1" dirty="0">
                  <a:latin typeface="StoneInformal LT" pitchFamily="2" charset="0"/>
                </a:rPr>
                <a:t>real</a:t>
              </a:r>
              <a:r>
                <a:rPr lang="en-GB" altLang="en-US" dirty="0">
                  <a:latin typeface="StoneInformal LT" pitchFamily="2" charset="0"/>
                </a:rPr>
                <a:t> Royal Mint design brief.  </a:t>
              </a:r>
            </a:p>
          </p:txBody>
        </p:sp>
      </p:grpSp>
      <p:sp>
        <p:nvSpPr>
          <p:cNvPr id="16" name="TextBox 15"/>
          <p:cNvSpPr txBox="1"/>
          <p:nvPr/>
        </p:nvSpPr>
        <p:spPr>
          <a:xfrm>
            <a:off x="9185389" y="2516818"/>
            <a:ext cx="1045008" cy="1010509"/>
          </a:xfrm>
          <a:prstGeom prst="rect">
            <a:avLst/>
          </a:prstGeom>
          <a:solidFill>
            <a:schemeClr val="bg1"/>
          </a:solidFill>
        </p:spPr>
        <p:txBody>
          <a:bodyPr wrap="square" rtlCol="0">
            <a:spAutoFit/>
          </a:bodyPr>
          <a:lstStyle/>
          <a:p>
            <a:endParaRPr lang="en-GB" dirty="0"/>
          </a:p>
        </p:txBody>
      </p:sp>
    </p:spTree>
    <p:extLst>
      <p:ext uri="{BB962C8B-B14F-4D97-AF65-F5344CB8AC3E}">
        <p14:creationId xmlns:p14="http://schemas.microsoft.com/office/powerpoint/2010/main" val="167058652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68</TotalTime>
  <Words>628</Words>
  <Application>Microsoft Office PowerPoint</Application>
  <PresentationFormat>Widescreen</PresentationFormat>
  <Paragraphs>87</Paragraphs>
  <Slides>15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MS PGothic</vt:lpstr>
      <vt:lpstr>Arial</vt:lpstr>
      <vt:lpstr>Calibri</vt:lpstr>
      <vt:lpstr>Calibri Light</vt:lpstr>
      <vt:lpstr>ITC Stone Informal</vt:lpstr>
      <vt:lpstr>StoneInformal LT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Royal Mint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Susan Sandford</dc:creator>
  <cp:lastModifiedBy>Susan Sandford</cp:lastModifiedBy>
  <cp:revision>8</cp:revision>
  <dcterms:created xsi:type="dcterms:W3CDTF">2019-09-20T13:24:46Z</dcterms:created>
  <dcterms:modified xsi:type="dcterms:W3CDTF">2020-10-08T12:50:21Z</dcterms:modified>
</cp:coreProperties>
</file>