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75" r:id="rId4"/>
    <p:sldId id="258" r:id="rId5"/>
    <p:sldId id="259" r:id="rId6"/>
    <p:sldId id="260" r:id="rId7"/>
    <p:sldId id="261" r:id="rId8"/>
    <p:sldId id="262" r:id="rId9"/>
    <p:sldId id="274" r:id="rId10"/>
    <p:sldId id="263" r:id="rId11"/>
    <p:sldId id="264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4" d="100"/>
          <a:sy n="74" d="100"/>
        </p:scale>
        <p:origin x="376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9B51A-AF0E-4D9C-B99B-0225A193DA55}" type="datetimeFigureOut">
              <a:rPr lang="en-GB" smtClean="0"/>
              <a:t>08/10/2020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D4FF9-D265-4036-9A80-26C0625A8D9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450722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9B51A-AF0E-4D9C-B99B-0225A193DA55}" type="datetimeFigureOut">
              <a:rPr lang="en-GB" smtClean="0"/>
              <a:t>08/10/2020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D4FF9-D265-4036-9A80-26C0625A8D9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15345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9B51A-AF0E-4D9C-B99B-0225A193DA55}" type="datetimeFigureOut">
              <a:rPr lang="en-GB" smtClean="0"/>
              <a:t>08/10/2020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D4FF9-D265-4036-9A80-26C0625A8D9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66265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9B51A-AF0E-4D9C-B99B-0225A193DA55}" type="datetimeFigureOut">
              <a:rPr lang="en-GB" smtClean="0"/>
              <a:t>08/10/2020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D4FF9-D265-4036-9A80-26C0625A8D9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51310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9B51A-AF0E-4D9C-B99B-0225A193DA55}" type="datetimeFigureOut">
              <a:rPr lang="en-GB" smtClean="0"/>
              <a:t>08/10/2020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D4FF9-D265-4036-9A80-26C0625A8D9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50520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9B51A-AF0E-4D9C-B99B-0225A193DA55}" type="datetimeFigureOut">
              <a:rPr lang="en-GB" smtClean="0"/>
              <a:t>08/10/2020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D4FF9-D265-4036-9A80-26C0625A8D9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852991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9B51A-AF0E-4D9C-B99B-0225A193DA55}" type="datetimeFigureOut">
              <a:rPr lang="en-GB" smtClean="0"/>
              <a:t>08/10/2020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D4FF9-D265-4036-9A80-26C0625A8D9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67815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9B51A-AF0E-4D9C-B99B-0225A193DA55}" type="datetimeFigureOut">
              <a:rPr lang="en-GB" smtClean="0"/>
              <a:t>08/10/2020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D4FF9-D265-4036-9A80-26C0625A8D9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47645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9B51A-AF0E-4D9C-B99B-0225A193DA55}" type="datetimeFigureOut">
              <a:rPr lang="en-GB" smtClean="0"/>
              <a:t>08/10/2020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D4FF9-D265-4036-9A80-26C0625A8D9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190237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9B51A-AF0E-4D9C-B99B-0225A193DA55}" type="datetimeFigureOut">
              <a:rPr lang="en-GB" smtClean="0"/>
              <a:t>08/10/2020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D4FF9-D265-4036-9A80-26C0625A8D9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9748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9B51A-AF0E-4D9C-B99B-0225A193DA55}" type="datetimeFigureOut">
              <a:rPr lang="en-GB" smtClean="0"/>
              <a:t>08/10/2020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D4FF9-D265-4036-9A80-26C0625A8D9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62040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F9B51A-AF0E-4D9C-B99B-0225A193DA55}" type="datetimeFigureOut">
              <a:rPr lang="en-GB" smtClean="0"/>
              <a:t>08/10/2020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6D4FF9-D265-4036-9A80-26C0625A8D9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00612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tiff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ate.org.uk/art/artworks/picasso-bottle-of-vieux-marc-glass-guitar-and-newspaper-t00414" TargetMode="External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guggenheim.org/new-york/collections/collection-online/show-full/piece/?search=Pablo%20Picasso&amp;page=1&amp;f=People&amp;cr=9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hyperlink" Target="http://www.davidmach.com/photo-collage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jpeg"/><Relationship Id="rId4" Type="http://schemas.openxmlformats.org/officeDocument/2006/relationships/hyperlink" Target="http://www.davidmach.com/postcard-collage/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12" Type="http://schemas.openxmlformats.org/officeDocument/2006/relationships/image" Target="../media/image2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11" Type="http://schemas.openxmlformats.org/officeDocument/2006/relationships/image" Target="../media/image26.png"/><Relationship Id="rId5" Type="http://schemas.openxmlformats.org/officeDocument/2006/relationships/image" Target="../media/image21.png"/><Relationship Id="rId10" Type="http://schemas.openxmlformats.org/officeDocument/2006/relationships/image" Target="../media/image25.png"/><Relationship Id="rId4" Type="http://schemas.openxmlformats.org/officeDocument/2006/relationships/image" Target="../media/image20.png"/><Relationship Id="rId9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26.png"/><Relationship Id="rId7" Type="http://schemas.openxmlformats.org/officeDocument/2006/relationships/image" Target="../media/image19.png"/><Relationship Id="rId12" Type="http://schemas.openxmlformats.org/officeDocument/2006/relationships/image" Target="../media/image2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11" Type="http://schemas.openxmlformats.org/officeDocument/2006/relationships/image" Target="../media/image20.png"/><Relationship Id="rId5" Type="http://schemas.openxmlformats.org/officeDocument/2006/relationships/image" Target="../media/image23.png"/><Relationship Id="rId10" Type="http://schemas.openxmlformats.org/officeDocument/2006/relationships/image" Target="../media/image21.png"/><Relationship Id="rId4" Type="http://schemas.openxmlformats.org/officeDocument/2006/relationships/image" Target="../media/image27.png"/><Relationship Id="rId9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 preferRelativeResize="0"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04" t="5937" r="221" b="1670"/>
          <a:stretch/>
        </p:blipFill>
        <p:spPr>
          <a:xfrm>
            <a:off x="-38144" y="0"/>
            <a:ext cx="12240000" cy="691709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222836" y="4738620"/>
            <a:ext cx="550487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 smtClean="0">
                <a:ln w="0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Coins in the Classroom</a:t>
            </a:r>
            <a:endParaRPr lang="en-GB" sz="4400" dirty="0">
              <a:ln w="0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6201944"/>
            <a:ext cx="12193200" cy="64633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Art </a:t>
            </a:r>
            <a:r>
              <a:rPr lang="en-GB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&amp;</a:t>
            </a:r>
            <a:r>
              <a:rPr lang="en-GB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Design</a:t>
            </a:r>
          </a:p>
          <a:p>
            <a:pPr algn="ctr"/>
            <a:r>
              <a:rPr lang="en-GB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www.royalmintmuseum.org.uk/learning/</a:t>
            </a:r>
            <a:endParaRPr lang="en-GB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653" y="4710675"/>
            <a:ext cx="2493064" cy="1422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9439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Belfas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9770" y="1346634"/>
            <a:ext cx="2084387" cy="2112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Cardiff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4107" y="1379971"/>
            <a:ext cx="2093913" cy="2049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 descr="Edinburgh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5907" y="1267259"/>
            <a:ext cx="2108200" cy="2271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5" descr="London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6607" y="1413309"/>
            <a:ext cx="2019300" cy="1982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243282" y="238559"/>
            <a:ext cx="82200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GB" altLang="en-US" sz="2400" dirty="0">
                <a:latin typeface="StoneInformal LT" pitchFamily="2" charset="0"/>
              </a:rPr>
              <a:t>Four Cities £1 Coin Series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243282" y="700521"/>
            <a:ext cx="82200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GB" altLang="en-US">
                <a:latin typeface="StoneInformal LT" pitchFamily="2" charset="0"/>
              </a:rPr>
              <a:t>What advantages and disadvantages are there to representing the United Kingdom in this way?</a:t>
            </a: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5986883"/>
              </p:ext>
            </p:extLst>
          </p:nvPr>
        </p:nvGraphicFramePr>
        <p:xfrm>
          <a:off x="3530745" y="3591359"/>
          <a:ext cx="7115176" cy="233680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35575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575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92563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Advantages</a:t>
                      </a:r>
                      <a:endParaRPr lang="en-GB" dirty="0">
                        <a:latin typeface="ITC Stone Inform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Disadvantages</a:t>
                      </a:r>
                      <a:endParaRPr lang="en-GB" dirty="0">
                        <a:latin typeface="ITC Stone Informal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44237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0" y="6201944"/>
            <a:ext cx="12193200" cy="64633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Art &amp; Design</a:t>
            </a:r>
          </a:p>
          <a:p>
            <a:pPr algn="ctr"/>
            <a:r>
              <a:rPr lang="en-GB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www.royalmintmuseum.org.uk/learning/</a:t>
            </a:r>
          </a:p>
        </p:txBody>
      </p:sp>
    </p:spTree>
    <p:extLst>
      <p:ext uri="{BB962C8B-B14F-4D97-AF65-F5344CB8AC3E}">
        <p14:creationId xmlns:p14="http://schemas.microsoft.com/office/powerpoint/2010/main" val="3601465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8"/>
          <p:cNvSpPr txBox="1">
            <a:spLocks noChangeArrowheads="1"/>
          </p:cNvSpPr>
          <p:nvPr/>
        </p:nvSpPr>
        <p:spPr bwMode="auto">
          <a:xfrm>
            <a:off x="1808740" y="287049"/>
            <a:ext cx="864870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GB" altLang="en-US" dirty="0">
                <a:latin typeface="StoneInformal LT" pitchFamily="2" charset="0"/>
              </a:rPr>
              <a:t>The Queen has had </a:t>
            </a:r>
            <a:r>
              <a:rPr lang="en-GB" altLang="en-US" dirty="0" smtClean="0">
                <a:latin typeface="StoneInformal LT" pitchFamily="2" charset="0"/>
              </a:rPr>
              <a:t>five </a:t>
            </a:r>
            <a:r>
              <a:rPr lang="en-GB" altLang="en-US" dirty="0">
                <a:latin typeface="StoneInformal LT" pitchFamily="2" charset="0"/>
              </a:rPr>
              <a:t>portraits during her reign</a:t>
            </a:r>
          </a:p>
        </p:txBody>
      </p:sp>
      <p:sp>
        <p:nvSpPr>
          <p:cNvPr id="6" name="TextBox 11"/>
          <p:cNvSpPr txBox="1">
            <a:spLocks noChangeArrowheads="1"/>
          </p:cNvSpPr>
          <p:nvPr/>
        </p:nvSpPr>
        <p:spPr bwMode="auto">
          <a:xfrm>
            <a:off x="2270413" y="5187372"/>
            <a:ext cx="8355013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defRPr/>
            </a:pPr>
            <a:r>
              <a:rPr lang="en-GB" dirty="0" smtClean="0">
                <a:latin typeface="StoneInformal LT" pitchFamily="2" charset="0"/>
              </a:rPr>
              <a:t>The Queen</a:t>
            </a:r>
            <a:r>
              <a:rPr lang="en-GB" altLang="en-US" dirty="0" smtClean="0">
                <a:latin typeface="StoneInformal LT" pitchFamily="2" charset="0"/>
              </a:rPr>
              <a:t>’</a:t>
            </a:r>
            <a:r>
              <a:rPr lang="en-GB" dirty="0" smtClean="0">
                <a:latin typeface="StoneInformal LT" pitchFamily="2" charset="0"/>
              </a:rPr>
              <a:t>s portrait represents the nation in a different way. How is this?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0" y="6201944"/>
            <a:ext cx="12193200" cy="64633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Art &amp; Design</a:t>
            </a:r>
          </a:p>
          <a:p>
            <a:pPr algn="ctr"/>
            <a:r>
              <a:rPr lang="en-GB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www.royalmintmuseum.org.uk/learning/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201" y="2141777"/>
            <a:ext cx="1800000" cy="1800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8244" y="2124130"/>
            <a:ext cx="1898438" cy="18000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0882" y="2124130"/>
            <a:ext cx="1800000" cy="18000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9563" y="2124130"/>
            <a:ext cx="1800000" cy="18000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363" y="2141777"/>
            <a:ext cx="1800610" cy="18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5904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6201944"/>
            <a:ext cx="12193200" cy="64633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Art &amp; Design</a:t>
            </a:r>
          </a:p>
          <a:p>
            <a:pPr algn="ctr"/>
            <a:r>
              <a:rPr lang="en-GB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www.royalmintmuseum.org.uk/learning/</a:t>
            </a:r>
          </a:p>
        </p:txBody>
      </p:sp>
      <p:pic>
        <p:nvPicPr>
          <p:cNvPr id="5" name="Picture 4" descr="545px-Coat_of_Arms_of_Charles,_Prince_of_Wales_sv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6322" y="1494559"/>
            <a:ext cx="2959100" cy="325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Royal Arms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7997" y="1224684"/>
            <a:ext cx="3657600" cy="374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2"/>
          <p:cNvSpPr txBox="1">
            <a:spLocks noChangeArrowheads="1"/>
          </p:cNvSpPr>
          <p:nvPr/>
        </p:nvSpPr>
        <p:spPr bwMode="auto">
          <a:xfrm>
            <a:off x="2720397" y="5350597"/>
            <a:ext cx="75057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GB" altLang="en-US">
                <a:latin typeface="StoneInformal LT" pitchFamily="2" charset="0"/>
              </a:rPr>
              <a:t>Wales is not represented on this shield, but on the Coat of Arms of </a:t>
            </a:r>
            <a:r>
              <a:rPr lang="en-GB" altLang="en-US" b="1">
                <a:latin typeface="StoneInformal LT" pitchFamily="2" charset="0"/>
              </a:rPr>
              <a:t>the Prince of Wales </a:t>
            </a:r>
            <a:r>
              <a:rPr lang="en-GB" altLang="en-US">
                <a:latin typeface="StoneInformal LT" pitchFamily="2" charset="0"/>
              </a:rPr>
              <a:t>instead</a:t>
            </a:r>
          </a:p>
        </p:txBody>
      </p:sp>
      <p:grpSp>
        <p:nvGrpSpPr>
          <p:cNvPr id="8" name="Group 5"/>
          <p:cNvGrpSpPr>
            <a:grpSpLocks/>
          </p:cNvGrpSpPr>
          <p:nvPr/>
        </p:nvGrpSpPr>
        <p:grpSpPr bwMode="auto">
          <a:xfrm>
            <a:off x="2567997" y="465859"/>
            <a:ext cx="7808913" cy="720725"/>
            <a:chOff x="342900" y="438152"/>
            <a:chExt cx="8344542" cy="72072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9" name="Rounded Rectangle 8"/>
            <p:cNvSpPr/>
            <p:nvPr/>
          </p:nvSpPr>
          <p:spPr>
            <a:xfrm>
              <a:off x="342900" y="438152"/>
              <a:ext cx="8344542" cy="720724"/>
            </a:xfrm>
            <a:prstGeom prst="roundRect">
              <a:avLst/>
            </a:prstGeom>
            <a:ln w="3810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0" name="TextBox 1"/>
            <p:cNvSpPr txBox="1">
              <a:spLocks noChangeArrowheads="1"/>
            </p:cNvSpPr>
            <p:nvPr/>
          </p:nvSpPr>
          <p:spPr bwMode="auto">
            <a:xfrm>
              <a:off x="505755" y="475457"/>
              <a:ext cx="8020531" cy="646112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 eaLnBrk="1" hangingPunct="1">
                <a:defRPr/>
              </a:pPr>
              <a:r>
                <a:rPr lang="en-GB" dirty="0" smtClean="0">
                  <a:latin typeface="StoneInformal LT" pitchFamily="2" charset="0"/>
                </a:rPr>
                <a:t>The Shield design is based on the </a:t>
              </a:r>
              <a:r>
                <a:rPr lang="en-GB" b="1" dirty="0" smtClean="0">
                  <a:latin typeface="StoneInformal LT" pitchFamily="2" charset="0"/>
                </a:rPr>
                <a:t>Royal Coat of Arms</a:t>
              </a:r>
              <a:r>
                <a:rPr lang="en-GB" dirty="0" smtClean="0">
                  <a:latin typeface="StoneInformal LT" pitchFamily="2" charset="0"/>
                </a:rPr>
                <a:t>. Can you spot the design below?</a:t>
              </a:r>
            </a:p>
          </p:txBody>
        </p:sp>
      </p:grpSp>
      <p:sp>
        <p:nvSpPr>
          <p:cNvPr id="11" name="Down Arrow 10"/>
          <p:cNvSpPr/>
          <p:nvPr/>
        </p:nvSpPr>
        <p:spPr>
          <a:xfrm rot="7414582">
            <a:off x="9522708" y="3981965"/>
            <a:ext cx="400050" cy="1317463"/>
          </a:xfrm>
          <a:prstGeom prst="down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2" name="Down Arrow 11"/>
          <p:cNvSpPr/>
          <p:nvPr/>
        </p:nvSpPr>
        <p:spPr>
          <a:xfrm rot="18538340">
            <a:off x="3227654" y="1809257"/>
            <a:ext cx="400050" cy="1317463"/>
          </a:xfrm>
          <a:prstGeom prst="down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8487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6201944"/>
            <a:ext cx="12193200" cy="64633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Art &amp; Design</a:t>
            </a:r>
          </a:p>
          <a:p>
            <a:pPr algn="ctr"/>
            <a:r>
              <a:rPr lang="en-GB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www.royalmintmuseum.org.uk/learning/</a:t>
            </a:r>
          </a:p>
        </p:txBody>
      </p:sp>
      <p:pic>
        <p:nvPicPr>
          <p:cNvPr id="5" name="Picture 4" descr="2p rev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9650" y="1356159"/>
            <a:ext cx="2017712" cy="193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5p rev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6712" y="2781734"/>
            <a:ext cx="1484313" cy="142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 descr="10p rev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8949">
            <a:off x="6416387" y="1352984"/>
            <a:ext cx="2028825" cy="1951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 descr="1p rev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1937" y="3080184"/>
            <a:ext cx="1485900" cy="143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 descr="20p rev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53237" y="2988109"/>
            <a:ext cx="1630363" cy="1522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 descr="50p rev copy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1612" y="4096184"/>
            <a:ext cx="1814513" cy="1690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3"/>
          <p:cNvSpPr txBox="1">
            <a:spLocks noChangeArrowheads="1"/>
          </p:cNvSpPr>
          <p:nvPr/>
        </p:nvSpPr>
        <p:spPr bwMode="auto">
          <a:xfrm>
            <a:off x="2623850" y="516371"/>
            <a:ext cx="82073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GB" altLang="en-US" dirty="0">
                <a:latin typeface="StoneInformal LT" pitchFamily="2" charset="0"/>
              </a:rPr>
              <a:t>Last time we looked at the 2008 coin design by Matt Dent, known as the Shield or Broken Shield design</a:t>
            </a:r>
          </a:p>
        </p:txBody>
      </p:sp>
      <p:grpSp>
        <p:nvGrpSpPr>
          <p:cNvPr id="12" name="Group 11"/>
          <p:cNvGrpSpPr>
            <a:grpSpLocks/>
          </p:cNvGrpSpPr>
          <p:nvPr/>
        </p:nvGrpSpPr>
        <p:grpSpPr bwMode="auto">
          <a:xfrm>
            <a:off x="2752437" y="1324409"/>
            <a:ext cx="2676525" cy="1593850"/>
            <a:chOff x="609600" y="1389063"/>
            <a:chExt cx="2676525" cy="159385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3" name="Rounded Rectangular Callout 12"/>
            <p:cNvSpPr/>
            <p:nvPr/>
          </p:nvSpPr>
          <p:spPr>
            <a:xfrm>
              <a:off x="609600" y="1389063"/>
              <a:ext cx="2676525" cy="1593850"/>
            </a:xfrm>
            <a:prstGeom prst="wedgeRoundRectCallout">
              <a:avLst>
                <a:gd name="adj1" fmla="val -17727"/>
                <a:gd name="adj2" fmla="val 50331"/>
                <a:gd name="adj3" fmla="val 16667"/>
              </a:avLst>
            </a:prstGeom>
            <a:ln w="3810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sp>
          <p:nvSpPr>
            <p:cNvPr id="14" name="TextBox 5"/>
            <p:cNvSpPr txBox="1">
              <a:spLocks noChangeArrowheads="1"/>
            </p:cNvSpPr>
            <p:nvPr/>
          </p:nvSpPr>
          <p:spPr bwMode="auto">
            <a:xfrm>
              <a:off x="831850" y="1585913"/>
              <a:ext cx="2232025" cy="12001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 algn="ctr" eaLnBrk="1" hangingPunct="1">
                <a:defRPr/>
              </a:pPr>
              <a:r>
                <a:rPr lang="en-GB" dirty="0" smtClean="0">
                  <a:latin typeface="StoneInformal LT" pitchFamily="2" charset="0"/>
                </a:rPr>
                <a:t>What can you remember about the designs on the back of coins?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87110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34088" y="1119981"/>
            <a:ext cx="2694674" cy="33448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2318887" y="4420387"/>
            <a:ext cx="28098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GB" altLang="en-US" sz="1200" i="1" dirty="0">
                <a:latin typeface="ITC Stone Informal"/>
              </a:rPr>
              <a:t>Pablo Picasso, 1962</a:t>
            </a:r>
          </a:p>
        </p:txBody>
      </p:sp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4182075" y="366051"/>
            <a:ext cx="38290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GB" altLang="en-US" sz="2400" dirty="0">
                <a:latin typeface="StoneInformal LT" pitchFamily="2" charset="0"/>
              </a:rPr>
              <a:t>Collage: Pablo Picasso</a:t>
            </a:r>
          </a:p>
        </p:txBody>
      </p:sp>
      <p:sp>
        <p:nvSpPr>
          <p:cNvPr id="7" name="TextBox 8"/>
          <p:cNvSpPr txBox="1">
            <a:spLocks noChangeArrowheads="1"/>
          </p:cNvSpPr>
          <p:nvPr/>
        </p:nvSpPr>
        <p:spPr bwMode="auto">
          <a:xfrm>
            <a:off x="7274538" y="5149244"/>
            <a:ext cx="30575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GB" altLang="en-US" dirty="0">
                <a:latin typeface="StoneInformal LT" pitchFamily="2" charset="0"/>
                <a:hlinkClick r:id="rId3"/>
              </a:rPr>
              <a:t>Picasso at the Tate</a:t>
            </a:r>
            <a:endParaRPr lang="en-GB" altLang="en-US" dirty="0">
              <a:latin typeface="StoneInformal LT" pitchFamily="2" charset="0"/>
            </a:endParaRPr>
          </a:p>
        </p:txBody>
      </p:sp>
      <p:sp>
        <p:nvSpPr>
          <p:cNvPr id="8" name="TextBox 9"/>
          <p:cNvSpPr txBox="1">
            <a:spLocks noChangeArrowheads="1"/>
          </p:cNvSpPr>
          <p:nvPr/>
        </p:nvSpPr>
        <p:spPr bwMode="auto">
          <a:xfrm>
            <a:off x="3324825" y="5010338"/>
            <a:ext cx="27717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GB" altLang="en-US" dirty="0">
                <a:latin typeface="StoneInformal LT" pitchFamily="2" charset="0"/>
                <a:hlinkClick r:id="rId4"/>
              </a:rPr>
              <a:t>Picasso at the Guggenheim</a:t>
            </a:r>
            <a:endParaRPr lang="en-GB" altLang="en-US" dirty="0">
              <a:latin typeface="StoneInformal LT" pitchFamily="2" charset="0"/>
            </a:endParaRPr>
          </a:p>
        </p:txBody>
      </p:sp>
      <p:sp>
        <p:nvSpPr>
          <p:cNvPr id="9" name="Rounded Rectangular Callout 8"/>
          <p:cNvSpPr/>
          <p:nvPr/>
        </p:nvSpPr>
        <p:spPr>
          <a:xfrm>
            <a:off x="7050701" y="1829955"/>
            <a:ext cx="3990975" cy="2266950"/>
          </a:xfrm>
          <a:prstGeom prst="wedgeRoundRectCallout">
            <a:avLst>
              <a:gd name="adj1" fmla="val 24470"/>
              <a:gd name="adj2" fmla="val 47741"/>
              <a:gd name="adj3" fmla="val 16667"/>
            </a:avLst>
          </a:prstGeom>
          <a:ln w="38100">
            <a:solidFill>
              <a:schemeClr val="accent4">
                <a:lumMod val="60000"/>
                <a:lumOff val="4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0" name="TextBox 9"/>
          <p:cNvSpPr txBox="1"/>
          <p:nvPr/>
        </p:nvSpPr>
        <p:spPr>
          <a:xfrm>
            <a:off x="0" y="6201944"/>
            <a:ext cx="12193200" cy="64633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Art &amp; Design</a:t>
            </a:r>
          </a:p>
          <a:p>
            <a:pPr algn="ctr"/>
            <a:r>
              <a:rPr lang="en-GB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www.royalmintmuseum.org.uk/learning/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7274538" y="2963430"/>
            <a:ext cx="360838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GB" altLang="en-US" dirty="0">
                <a:latin typeface="StoneInformal LT" pitchFamily="2" charset="0"/>
              </a:rPr>
              <a:t>Picasso used collage </a:t>
            </a:r>
            <a:r>
              <a:rPr lang="en-GB" altLang="en-US" b="1" dirty="0">
                <a:latin typeface="StoneInformal LT" pitchFamily="2" charset="0"/>
              </a:rPr>
              <a:t>and</a:t>
            </a:r>
            <a:r>
              <a:rPr lang="en-GB" altLang="en-US" dirty="0">
                <a:latin typeface="StoneInformal LT" pitchFamily="2" charset="0"/>
              </a:rPr>
              <a:t> paint at the same time to create his artwork</a:t>
            </a:r>
          </a:p>
        </p:txBody>
      </p:sp>
      <p:sp>
        <p:nvSpPr>
          <p:cNvPr id="12" name="TextBox 4"/>
          <p:cNvSpPr txBox="1">
            <a:spLocks noChangeArrowheads="1"/>
          </p:cNvSpPr>
          <p:nvPr/>
        </p:nvSpPr>
        <p:spPr bwMode="auto">
          <a:xfrm>
            <a:off x="7274538" y="1948441"/>
            <a:ext cx="3543300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GB" altLang="en-US" dirty="0">
                <a:latin typeface="StoneInformal LT" pitchFamily="2" charset="0"/>
              </a:rPr>
              <a:t>Picasso was a great painter but he was also one of the first artists to use </a:t>
            </a:r>
            <a:r>
              <a:rPr lang="en-GB" altLang="en-US" b="1" dirty="0">
                <a:latin typeface="StoneInformal LT" pitchFamily="2" charset="0"/>
              </a:rPr>
              <a:t>collage</a:t>
            </a:r>
            <a:r>
              <a:rPr lang="en-GB" altLang="en-US" dirty="0">
                <a:latin typeface="StoneInformal LT" pitchFamily="2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63588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6201944"/>
            <a:ext cx="12193200" cy="64633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Art &amp; Design</a:t>
            </a:r>
          </a:p>
          <a:p>
            <a:pPr algn="ctr"/>
            <a:r>
              <a:rPr lang="en-GB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www.royalmintmuseum.org.uk/learning/</a:t>
            </a:r>
          </a:p>
        </p:txBody>
      </p:sp>
      <p:grpSp>
        <p:nvGrpSpPr>
          <p:cNvPr id="8" name="Group 7"/>
          <p:cNvGrpSpPr>
            <a:grpSpLocks/>
          </p:cNvGrpSpPr>
          <p:nvPr/>
        </p:nvGrpSpPr>
        <p:grpSpPr bwMode="auto">
          <a:xfrm>
            <a:off x="2343871" y="1717033"/>
            <a:ext cx="3541712" cy="3830637"/>
            <a:chOff x="1011237" y="1426868"/>
            <a:chExt cx="3541713" cy="3830932"/>
          </a:xfrm>
        </p:grpSpPr>
        <p:pic>
          <p:nvPicPr>
            <p:cNvPr id="9" name="Picture 2">
              <a:hlinkClick r:id="rId2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11237" y="1426868"/>
              <a:ext cx="3541713" cy="35435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TextBox 3"/>
            <p:cNvSpPr txBox="1">
              <a:spLocks noChangeArrowheads="1"/>
            </p:cNvSpPr>
            <p:nvPr/>
          </p:nvSpPr>
          <p:spPr bwMode="auto">
            <a:xfrm>
              <a:off x="1905793" y="4979988"/>
              <a:ext cx="1752600" cy="2778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r>
                <a:rPr lang="en-GB" altLang="en-US" sz="1200" i="1" dirty="0">
                  <a:latin typeface="ITC Stone Informal"/>
                </a:rPr>
                <a:t>Photo Collage</a:t>
              </a:r>
            </a:p>
          </p:txBody>
        </p:sp>
      </p:grpSp>
      <p:grpSp>
        <p:nvGrpSpPr>
          <p:cNvPr id="11" name="Group 10"/>
          <p:cNvGrpSpPr>
            <a:grpSpLocks/>
          </p:cNvGrpSpPr>
          <p:nvPr/>
        </p:nvGrpSpPr>
        <p:grpSpPr bwMode="auto">
          <a:xfrm>
            <a:off x="7087176" y="1888483"/>
            <a:ext cx="3236913" cy="3659187"/>
            <a:chOff x="4984750" y="1580208"/>
            <a:chExt cx="3236913" cy="3658542"/>
          </a:xfrm>
        </p:grpSpPr>
        <p:pic>
          <p:nvPicPr>
            <p:cNvPr id="12" name="Picture 1">
              <a:hlinkClick r:id="rId4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84750" y="1580208"/>
              <a:ext cx="3236913" cy="3236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TextBox 6"/>
            <p:cNvSpPr txBox="1">
              <a:spLocks noChangeArrowheads="1"/>
            </p:cNvSpPr>
            <p:nvPr/>
          </p:nvSpPr>
          <p:spPr bwMode="auto">
            <a:xfrm>
              <a:off x="5845968" y="4960938"/>
              <a:ext cx="1514475" cy="2778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r>
                <a:rPr lang="en-GB" altLang="en-US" sz="1200" i="1">
                  <a:latin typeface="ITC Stone Informal"/>
                </a:rPr>
                <a:t>Postcard Collage</a:t>
              </a:r>
            </a:p>
          </p:txBody>
        </p:sp>
      </p:grpSp>
      <p:sp>
        <p:nvSpPr>
          <p:cNvPr id="14" name="Rounded Rectangle 13"/>
          <p:cNvSpPr/>
          <p:nvPr/>
        </p:nvSpPr>
        <p:spPr bwMode="auto">
          <a:xfrm>
            <a:off x="3192751" y="376959"/>
            <a:ext cx="6419850" cy="685800"/>
          </a:xfrm>
          <a:prstGeom prst="roundRect">
            <a:avLst/>
          </a:prstGeom>
          <a:ln w="38100">
            <a:solidFill>
              <a:schemeClr val="accent4">
                <a:lumMod val="60000"/>
                <a:lumOff val="4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GB" dirty="0">
                <a:latin typeface="StoneInformal LT" pitchFamily="2" charset="0"/>
              </a:rPr>
              <a:t>David Mach is a modern artist and sculptor, he also works with collage </a:t>
            </a:r>
          </a:p>
        </p:txBody>
      </p:sp>
    </p:spTree>
    <p:extLst>
      <p:ext uri="{BB962C8B-B14F-4D97-AF65-F5344CB8AC3E}">
        <p14:creationId xmlns:p14="http://schemas.microsoft.com/office/powerpoint/2010/main" val="2048335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6201944"/>
            <a:ext cx="12193200" cy="64633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Art &amp; Design</a:t>
            </a:r>
          </a:p>
          <a:p>
            <a:pPr algn="ctr"/>
            <a:r>
              <a:rPr lang="en-GB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www.royalmintmuseum.org.uk/learning/</a:t>
            </a:r>
          </a:p>
        </p:txBody>
      </p:sp>
      <p:pic>
        <p:nvPicPr>
          <p:cNvPr id="5" name="Picture 4" descr="four-seasons-winter-MASTER_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1902" y="991178"/>
            <a:ext cx="4305300" cy="432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8"/>
          <p:cNvSpPr txBox="1">
            <a:spLocks noChangeArrowheads="1"/>
          </p:cNvSpPr>
          <p:nvPr/>
        </p:nvSpPr>
        <p:spPr bwMode="auto">
          <a:xfrm>
            <a:off x="2192915" y="5313941"/>
            <a:ext cx="83439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GB" altLang="en-US">
                <a:latin typeface="StoneInformal LT" pitchFamily="2" charset="0"/>
              </a:rPr>
              <a:t>In these collages he uses photographs to create scenes </a:t>
            </a:r>
          </a:p>
          <a:p>
            <a:pPr algn="ctr" eaLnBrk="1" hangingPunct="1"/>
            <a:r>
              <a:rPr lang="en-GB" altLang="en-US">
                <a:latin typeface="StoneInformal LT" pitchFamily="2" charset="0"/>
              </a:rPr>
              <a:t>You could use magazines</a:t>
            </a:r>
          </a:p>
        </p:txBody>
      </p:sp>
      <p:grpSp>
        <p:nvGrpSpPr>
          <p:cNvPr id="7" name="Group 3"/>
          <p:cNvGrpSpPr>
            <a:grpSpLocks/>
          </p:cNvGrpSpPr>
          <p:nvPr/>
        </p:nvGrpSpPr>
        <p:grpSpPr bwMode="auto">
          <a:xfrm>
            <a:off x="2210377" y="319666"/>
            <a:ext cx="8143875" cy="608839"/>
            <a:chOff x="400049" y="438944"/>
            <a:chExt cx="8143875" cy="43990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8" name="Rounded Rectangle 7"/>
            <p:cNvSpPr/>
            <p:nvPr/>
          </p:nvSpPr>
          <p:spPr>
            <a:xfrm>
              <a:off x="400049" y="438944"/>
              <a:ext cx="8143875" cy="417512"/>
            </a:xfrm>
            <a:prstGeom prst="roundRect">
              <a:avLst/>
            </a:prstGeom>
            <a:ln w="3810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sp>
          <p:nvSpPr>
            <p:cNvPr id="9" name="TextBox 1"/>
            <p:cNvSpPr txBox="1">
              <a:spLocks noChangeArrowheads="1"/>
            </p:cNvSpPr>
            <p:nvPr/>
          </p:nvSpPr>
          <p:spPr bwMode="auto">
            <a:xfrm>
              <a:off x="485775" y="508960"/>
              <a:ext cx="7972425" cy="36988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 algn="ctr" eaLnBrk="1" hangingPunct="1">
                <a:defRPr/>
              </a:pPr>
              <a:r>
                <a:rPr lang="en-GB" dirty="0" smtClean="0">
                  <a:latin typeface="StoneInformal LT" pitchFamily="2" charset="0"/>
                </a:rPr>
                <a:t>Some of Mach</a:t>
              </a:r>
              <a:r>
                <a:rPr lang="en-GB" altLang="en-US" dirty="0" smtClean="0">
                  <a:latin typeface="StoneInformal LT" pitchFamily="2" charset="0"/>
                </a:rPr>
                <a:t>’</a:t>
              </a:r>
              <a:r>
                <a:rPr lang="en-GB" dirty="0" smtClean="0">
                  <a:latin typeface="StoneInformal LT" pitchFamily="2" charset="0"/>
                </a:rPr>
                <a:t>s collages are </a:t>
              </a:r>
              <a:r>
                <a:rPr lang="en-GB" b="1" dirty="0" smtClean="0">
                  <a:latin typeface="StoneInformal LT" pitchFamily="2" charset="0"/>
                </a:rPr>
                <a:t>circular</a:t>
              </a:r>
              <a:r>
                <a:rPr lang="en-GB" dirty="0" smtClean="0">
                  <a:latin typeface="StoneInformal LT" pitchFamily="2" charset="0"/>
                </a:rPr>
                <a:t>, for example his Four Seasons series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41234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6201944"/>
            <a:ext cx="12193200" cy="64633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Art &amp; Design</a:t>
            </a:r>
          </a:p>
          <a:p>
            <a:pPr algn="ctr"/>
            <a:r>
              <a:rPr lang="en-GB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www.royalmintmuseum.org.uk/learning/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054947" y="681615"/>
            <a:ext cx="82677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GB" altLang="en-US" dirty="0">
                <a:latin typeface="StoneInformal LT" pitchFamily="2" charset="0"/>
              </a:rPr>
              <a:t>What </a:t>
            </a:r>
            <a:r>
              <a:rPr lang="en-GB" altLang="en-US" b="1" dirty="0">
                <a:latin typeface="StoneInformal LT" pitchFamily="2" charset="0"/>
              </a:rPr>
              <a:t>similarities</a:t>
            </a:r>
            <a:r>
              <a:rPr lang="en-GB" altLang="en-US" dirty="0">
                <a:latin typeface="StoneInformal LT" pitchFamily="2" charset="0"/>
              </a:rPr>
              <a:t> and </a:t>
            </a:r>
            <a:r>
              <a:rPr lang="en-GB" altLang="en-US" b="1" dirty="0">
                <a:latin typeface="StoneInformal LT" pitchFamily="2" charset="0"/>
              </a:rPr>
              <a:t>differences</a:t>
            </a:r>
            <a:r>
              <a:rPr lang="en-GB" altLang="en-US" dirty="0">
                <a:latin typeface="StoneInformal LT" pitchFamily="2" charset="0"/>
              </a:rPr>
              <a:t> can you find between the collages of David Mach and Pablo Picasso?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9184012"/>
              </p:ext>
            </p:extLst>
          </p:nvPr>
        </p:nvGraphicFramePr>
        <p:xfrm>
          <a:off x="2809009" y="1816677"/>
          <a:ext cx="6926264" cy="3552825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34631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631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40951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Similarities</a:t>
                      </a:r>
                      <a:endParaRPr lang="en-GB" dirty="0"/>
                    </a:p>
                  </a:txBody>
                  <a:tcPr marL="91461" marR="9146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Differences</a:t>
                      </a:r>
                      <a:endParaRPr lang="en-GB" dirty="0"/>
                    </a:p>
                  </a:txBody>
                  <a:tcPr marL="91461" marR="9146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11874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91461" marR="91461"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91461" marR="9146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7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7622" y="1518227"/>
            <a:ext cx="1228725" cy="152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14822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6201944"/>
            <a:ext cx="12193200" cy="64633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Art &amp; Design</a:t>
            </a:r>
          </a:p>
          <a:p>
            <a:pPr algn="ctr"/>
            <a:r>
              <a:rPr lang="en-GB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www.royalmintmuseum.org.uk/learning/</a:t>
            </a:r>
          </a:p>
        </p:txBody>
      </p:sp>
      <p:pic>
        <p:nvPicPr>
          <p:cNvPr id="5" name="Picture 1" descr="David Mach hell-dubli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1882" y="1772083"/>
            <a:ext cx="3479800" cy="344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6345382" y="2078470"/>
            <a:ext cx="4217988" cy="3016250"/>
            <a:chOff x="-227013" y="1428751"/>
            <a:chExt cx="4799013" cy="3416449"/>
          </a:xfrm>
        </p:grpSpPr>
        <p:pic>
          <p:nvPicPr>
            <p:cNvPr id="7" name="Picture 2" descr="2011_britannia_design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27013" y="1428751"/>
              <a:ext cx="4799013" cy="3140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TextBox 6"/>
            <p:cNvSpPr txBox="1">
              <a:spLocks noChangeArrowheads="1"/>
            </p:cNvSpPr>
            <p:nvPr/>
          </p:nvSpPr>
          <p:spPr bwMode="auto">
            <a:xfrm>
              <a:off x="762793" y="4568975"/>
              <a:ext cx="2819400" cy="276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r>
                <a:rPr lang="en-GB" altLang="en-US" sz="1200" i="1">
                  <a:latin typeface="ITC Stone Informal"/>
                </a:rPr>
                <a:t>Britannia, by David Mach</a:t>
              </a:r>
            </a:p>
          </p:txBody>
        </p:sp>
      </p:grpSp>
      <p:sp>
        <p:nvSpPr>
          <p:cNvPr id="9" name="TextBox 5"/>
          <p:cNvSpPr txBox="1">
            <a:spLocks noChangeArrowheads="1"/>
          </p:cNvSpPr>
          <p:nvPr/>
        </p:nvSpPr>
        <p:spPr bwMode="auto">
          <a:xfrm>
            <a:off x="2354407" y="473508"/>
            <a:ext cx="798036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GB" altLang="en-US" dirty="0">
                <a:latin typeface="StoneInformal LT" pitchFamily="2" charset="0"/>
              </a:rPr>
              <a:t>Mach uses all the space available and builds </a:t>
            </a:r>
            <a:r>
              <a:rPr lang="en-GB" altLang="en-US" b="1" dirty="0">
                <a:latin typeface="StoneInformal LT" pitchFamily="2" charset="0"/>
              </a:rPr>
              <a:t>background</a:t>
            </a:r>
            <a:r>
              <a:rPr lang="en-GB" altLang="en-US" dirty="0">
                <a:latin typeface="StoneInformal LT" pitchFamily="2" charset="0"/>
              </a:rPr>
              <a:t> as well as </a:t>
            </a:r>
            <a:r>
              <a:rPr lang="en-GB" altLang="en-US" b="1" dirty="0">
                <a:latin typeface="StoneInformal LT" pitchFamily="2" charset="0"/>
              </a:rPr>
              <a:t>foreground</a:t>
            </a:r>
            <a:r>
              <a:rPr lang="en-GB" altLang="en-US" dirty="0">
                <a:latin typeface="StoneInformal LT" pitchFamily="2" charset="0"/>
              </a:rPr>
              <a:t> into his pictures. </a:t>
            </a:r>
          </a:p>
        </p:txBody>
      </p:sp>
      <p:grpSp>
        <p:nvGrpSpPr>
          <p:cNvPr id="10" name="Group 9"/>
          <p:cNvGrpSpPr>
            <a:grpSpLocks/>
          </p:cNvGrpSpPr>
          <p:nvPr/>
        </p:nvGrpSpPr>
        <p:grpSpPr bwMode="auto">
          <a:xfrm>
            <a:off x="5175395" y="5216963"/>
            <a:ext cx="4300537" cy="511411"/>
            <a:chOff x="1585913" y="5283202"/>
            <a:chExt cx="4300537" cy="51141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2" name="Rounded Rectangular Callout 11"/>
            <p:cNvSpPr/>
            <p:nvPr/>
          </p:nvSpPr>
          <p:spPr bwMode="auto">
            <a:xfrm>
              <a:off x="1585913" y="5283202"/>
              <a:ext cx="4300537" cy="511410"/>
            </a:xfrm>
            <a:prstGeom prst="wedgeRoundRectCallout">
              <a:avLst>
                <a:gd name="adj1" fmla="val 21404"/>
                <a:gd name="adj2" fmla="val 43857"/>
                <a:gd name="adj3" fmla="val 16667"/>
              </a:avLst>
            </a:prstGeom>
            <a:ln w="3810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sp>
          <p:nvSpPr>
            <p:cNvPr id="13" name="TextBox 4"/>
            <p:cNvSpPr txBox="1">
              <a:spLocks noChangeArrowheads="1"/>
            </p:cNvSpPr>
            <p:nvPr/>
          </p:nvSpPr>
          <p:spPr bwMode="auto">
            <a:xfrm>
              <a:off x="1585915" y="5344637"/>
              <a:ext cx="4300535" cy="369332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 algn="ctr" eaLnBrk="1" hangingPunct="1">
                <a:defRPr/>
              </a:pPr>
              <a:r>
                <a:rPr lang="en-GB" dirty="0" smtClean="0">
                  <a:latin typeface="StoneInformal LT" pitchFamily="2" charset="0"/>
                </a:rPr>
                <a:t>David Mach is also a coin designer</a:t>
              </a:r>
            </a:p>
          </p:txBody>
        </p:sp>
      </p:grpSp>
      <p:sp>
        <p:nvSpPr>
          <p:cNvPr id="14" name="Cloud Callout 13"/>
          <p:cNvSpPr/>
          <p:nvPr/>
        </p:nvSpPr>
        <p:spPr>
          <a:xfrm>
            <a:off x="5430982" y="1033895"/>
            <a:ext cx="2714625" cy="1476375"/>
          </a:xfrm>
          <a:prstGeom prst="cloudCallout">
            <a:avLst/>
          </a:prstGeom>
          <a:ln w="38100">
            <a:solidFill>
              <a:schemeClr val="accent4">
                <a:lumMod val="60000"/>
                <a:lumOff val="4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GB" dirty="0">
                <a:latin typeface="StoneInformal LT" pitchFamily="2" charset="0"/>
              </a:rPr>
              <a:t>You can fit a lot of detail into a circle!</a:t>
            </a:r>
          </a:p>
        </p:txBody>
      </p:sp>
    </p:spTree>
    <p:extLst>
      <p:ext uri="{BB962C8B-B14F-4D97-AF65-F5344CB8AC3E}">
        <p14:creationId xmlns:p14="http://schemas.microsoft.com/office/powerpoint/2010/main" val="33565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6201944"/>
            <a:ext cx="12193200" cy="64633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Art &amp; Design</a:t>
            </a:r>
          </a:p>
          <a:p>
            <a:pPr algn="ctr"/>
            <a:r>
              <a:rPr lang="en-GB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www.royalmintmuseum.org.uk/learning/</a:t>
            </a:r>
          </a:p>
        </p:txBody>
      </p:sp>
      <p:grpSp>
        <p:nvGrpSpPr>
          <p:cNvPr id="5" name="Group 4"/>
          <p:cNvGrpSpPr>
            <a:grpSpLocks/>
          </p:cNvGrpSpPr>
          <p:nvPr/>
        </p:nvGrpSpPr>
        <p:grpSpPr bwMode="auto">
          <a:xfrm>
            <a:off x="1885517" y="112294"/>
            <a:ext cx="4625976" cy="4181475"/>
            <a:chOff x="-83743" y="920632"/>
            <a:chExt cx="4300842" cy="4078631"/>
          </a:xfrm>
        </p:grpSpPr>
        <p:pic>
          <p:nvPicPr>
            <p:cNvPr id="6" name="Picture 1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83743" y="920632"/>
              <a:ext cx="4300842" cy="40786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Rectangle 6"/>
            <p:cNvSpPr/>
            <p:nvPr/>
          </p:nvSpPr>
          <p:spPr>
            <a:xfrm>
              <a:off x="800100" y="4186916"/>
              <a:ext cx="2400301" cy="64633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36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Identity</a:t>
              </a:r>
            </a:p>
          </p:txBody>
        </p:sp>
      </p:grpSp>
      <p:grpSp>
        <p:nvGrpSpPr>
          <p:cNvPr id="8" name="Group 7"/>
          <p:cNvGrpSpPr>
            <a:grpSpLocks/>
          </p:cNvGrpSpPr>
          <p:nvPr/>
        </p:nvGrpSpPr>
        <p:grpSpPr bwMode="auto">
          <a:xfrm>
            <a:off x="6236855" y="190082"/>
            <a:ext cx="4410075" cy="4146550"/>
            <a:chOff x="4596872" y="604838"/>
            <a:chExt cx="4371527" cy="4145665"/>
          </a:xfrm>
        </p:grpSpPr>
        <p:pic>
          <p:nvPicPr>
            <p:cNvPr id="9" name="Picture 1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96872" y="604838"/>
              <a:ext cx="4371527" cy="4145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Rectangle 9"/>
            <p:cNvSpPr/>
            <p:nvPr/>
          </p:nvSpPr>
          <p:spPr>
            <a:xfrm>
              <a:off x="5600260" y="3536363"/>
              <a:ext cx="2364750" cy="64633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36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Community</a:t>
              </a:r>
            </a:p>
          </p:txBody>
        </p:sp>
      </p:grpSp>
      <p:grpSp>
        <p:nvGrpSpPr>
          <p:cNvPr id="11" name="Group 10"/>
          <p:cNvGrpSpPr>
            <a:grpSpLocks/>
          </p:cNvGrpSpPr>
          <p:nvPr/>
        </p:nvGrpSpPr>
        <p:grpSpPr bwMode="auto">
          <a:xfrm>
            <a:off x="4198505" y="1398169"/>
            <a:ext cx="4533900" cy="4281488"/>
            <a:chOff x="2496948" y="1837335"/>
            <a:chExt cx="4536776" cy="4302375"/>
          </a:xfrm>
        </p:grpSpPr>
        <p:pic>
          <p:nvPicPr>
            <p:cNvPr id="12" name="Picture 1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96948" y="1837335"/>
              <a:ext cx="4536776" cy="4302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Rectangle 12"/>
            <p:cNvSpPr/>
            <p:nvPr/>
          </p:nvSpPr>
          <p:spPr>
            <a:xfrm>
              <a:off x="3982328" y="4908995"/>
              <a:ext cx="1426994" cy="64633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36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School</a:t>
              </a:r>
            </a:p>
          </p:txBody>
        </p:sp>
      </p:grpSp>
      <p:sp>
        <p:nvSpPr>
          <p:cNvPr id="14" name="Rounded Rectangle 13"/>
          <p:cNvSpPr/>
          <p:nvPr/>
        </p:nvSpPr>
        <p:spPr>
          <a:xfrm>
            <a:off x="2226830" y="5679657"/>
            <a:ext cx="8420100" cy="522287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GB" b="1" dirty="0">
                <a:latin typeface="StoneInformal LT" pitchFamily="2" charset="0"/>
              </a:rPr>
              <a:t>Task</a:t>
            </a:r>
            <a:r>
              <a:rPr lang="en-GB" dirty="0">
                <a:latin typeface="StoneInformal LT" pitchFamily="2" charset="0"/>
              </a:rPr>
              <a:t>: to make a 3D collage in the shape of a coin that represents my…</a:t>
            </a:r>
          </a:p>
        </p:txBody>
      </p:sp>
    </p:spTree>
    <p:extLst>
      <p:ext uri="{BB962C8B-B14F-4D97-AF65-F5344CB8AC3E}">
        <p14:creationId xmlns:p14="http://schemas.microsoft.com/office/powerpoint/2010/main" val="3810465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2p rev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1246" y="1178502"/>
            <a:ext cx="2109788" cy="2030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 descr="5p rev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1834" y="2710440"/>
            <a:ext cx="1484312" cy="142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 descr="10p rev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8396" y="3889952"/>
            <a:ext cx="2028825" cy="195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 descr="1p rev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7796" y="4518602"/>
            <a:ext cx="1487488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 descr="20p rev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5734" y="3889952"/>
            <a:ext cx="1630362" cy="152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 descr="50p rev copy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5396" y="1657927"/>
            <a:ext cx="1758950" cy="163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2"/>
          <p:cNvSpPr txBox="1">
            <a:spLocks noChangeArrowheads="1"/>
          </p:cNvSpPr>
          <p:nvPr/>
        </p:nvSpPr>
        <p:spPr bwMode="auto">
          <a:xfrm>
            <a:off x="6009122" y="725270"/>
            <a:ext cx="3116262" cy="400110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defRPr/>
            </a:pPr>
            <a:r>
              <a:rPr lang="en-GB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Can you solve the puzzle?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0" y="6201944"/>
            <a:ext cx="12193200" cy="64633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Art &amp; Design</a:t>
            </a:r>
          </a:p>
          <a:p>
            <a:pPr algn="ctr"/>
            <a:r>
              <a:rPr lang="en-GB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www.royalmintmuseum.org.uk/learning/</a:t>
            </a:r>
          </a:p>
        </p:txBody>
      </p:sp>
    </p:spTree>
    <p:extLst>
      <p:ext uri="{BB962C8B-B14F-4D97-AF65-F5344CB8AC3E}">
        <p14:creationId xmlns:p14="http://schemas.microsoft.com/office/powerpoint/2010/main" val="2847957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6201944"/>
            <a:ext cx="12193200" cy="64633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Art &amp; Design</a:t>
            </a:r>
          </a:p>
          <a:p>
            <a:pPr algn="ctr"/>
            <a:r>
              <a:rPr lang="en-GB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www.royalmintmuseum.org.uk/learning/</a:t>
            </a:r>
          </a:p>
        </p:txBody>
      </p:sp>
      <p:pic>
        <p:nvPicPr>
          <p:cNvPr id="9" name="Picture 8" descr="2p rev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2721" y="934306"/>
            <a:ext cx="2109788" cy="2030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 descr="5p rev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5984" y="2442826"/>
            <a:ext cx="1484312" cy="142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 descr="10p rev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2540">
            <a:off x="3657352" y="943414"/>
            <a:ext cx="1968534" cy="1894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 descr="1p rev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49749">
            <a:off x="3601877" y="2674625"/>
            <a:ext cx="1487488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 descr="20p rev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7271" y="2714882"/>
            <a:ext cx="1630362" cy="152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3" descr="50p rev copy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94799">
            <a:off x="4734163" y="3752652"/>
            <a:ext cx="1758950" cy="163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79679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3200" cy="813808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8271" y="2382982"/>
            <a:ext cx="3044412" cy="304338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9798" y="565723"/>
            <a:ext cx="3042000" cy="30420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983671" y="893891"/>
            <a:ext cx="8382000" cy="5427663"/>
            <a:chOff x="352425" y="657225"/>
            <a:chExt cx="8382000" cy="5427663"/>
          </a:xfrm>
        </p:grpSpPr>
        <p:sp>
          <p:nvSpPr>
            <p:cNvPr id="8" name="TextBox 1"/>
            <p:cNvSpPr txBox="1">
              <a:spLocks noChangeArrowheads="1"/>
            </p:cNvSpPr>
            <p:nvPr/>
          </p:nvSpPr>
          <p:spPr bwMode="auto">
            <a:xfrm>
              <a:off x="361950" y="657225"/>
              <a:ext cx="1933575" cy="3698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r>
                <a:rPr lang="en-GB" altLang="en-US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What is a coin?</a:t>
              </a:r>
            </a:p>
          </p:txBody>
        </p:sp>
        <p:sp>
          <p:nvSpPr>
            <p:cNvPr id="9" name="TextBox 3"/>
            <p:cNvSpPr txBox="1">
              <a:spLocks noChangeArrowheads="1"/>
            </p:cNvSpPr>
            <p:nvPr/>
          </p:nvSpPr>
          <p:spPr bwMode="auto">
            <a:xfrm>
              <a:off x="352425" y="5160963"/>
              <a:ext cx="8382000" cy="9239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r>
                <a:rPr lang="en-GB" altLang="en-US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Come up with your own definition as a class and write it here</a:t>
              </a:r>
            </a:p>
            <a:p>
              <a:pPr eaLnBrk="1" hangingPunct="1"/>
              <a:endParaRPr lang="en-GB" altLang="en-US" dirty="0">
                <a:latin typeface="StoneInformal LT" pitchFamily="2" charset="0"/>
              </a:endParaRPr>
            </a:p>
            <a:p>
              <a:pPr eaLnBrk="1" hangingPunct="1"/>
              <a:endParaRPr lang="en-GB" altLang="en-US" dirty="0">
                <a:latin typeface="StoneInformal LT" pitchFamily="2" charset="0"/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0" y="6201944"/>
            <a:ext cx="12193200" cy="64633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Art &amp; Design</a:t>
            </a:r>
          </a:p>
          <a:p>
            <a:pPr algn="ctr"/>
            <a:r>
              <a:rPr lang="en-GB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www.royalmintmuseum.org.uk/learning/</a:t>
            </a:r>
          </a:p>
        </p:txBody>
      </p:sp>
    </p:spTree>
    <p:extLst>
      <p:ext uri="{BB962C8B-B14F-4D97-AF65-F5344CB8AC3E}">
        <p14:creationId xmlns:p14="http://schemas.microsoft.com/office/powerpoint/2010/main" val="2462898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1895475" y="315480"/>
            <a:ext cx="82962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GB" alt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Here are some of the designs you can find on the</a:t>
            </a:r>
            <a:r>
              <a:rPr lang="en-GB" altLang="en-US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reverse</a:t>
            </a:r>
            <a:r>
              <a:rPr lang="en-GB" alt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GB" altLang="en-US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of UK coins</a:t>
            </a:r>
            <a:endParaRPr lang="en-GB" alt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7" name="Picture 4" descr="10p revers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4057" y="1598180"/>
            <a:ext cx="1354137" cy="134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6" descr="2p reverse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2789" y="1433670"/>
            <a:ext cx="16256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 descr="5p reverse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6137" y="3160428"/>
            <a:ext cx="1069975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4888" y="1364818"/>
            <a:ext cx="4840287" cy="3630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1"/>
          <p:cNvSpPr txBox="1">
            <a:spLocks noChangeArrowheads="1"/>
          </p:cNvSpPr>
          <p:nvPr/>
        </p:nvSpPr>
        <p:spPr bwMode="auto">
          <a:xfrm>
            <a:off x="1578408" y="5610370"/>
            <a:ext cx="893040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defRPr/>
            </a:pPr>
            <a:r>
              <a:rPr lang="en-GB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Why do you think these designs have been chosen? What do they mean?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0" y="6201944"/>
            <a:ext cx="12193200" cy="64633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Art &amp; Design</a:t>
            </a:r>
          </a:p>
          <a:p>
            <a:pPr algn="ctr"/>
            <a:r>
              <a:rPr lang="en-GB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www.royalmintmuseum.org.uk/learning/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3437" y="2884633"/>
            <a:ext cx="1584325" cy="158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1483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158424" y="337276"/>
            <a:ext cx="187635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defRPr/>
            </a:pPr>
            <a:r>
              <a:rPr lang="en-GB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What coin did you choose?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0" y="6201944"/>
            <a:ext cx="12193200" cy="64633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Art &amp; Design</a:t>
            </a:r>
          </a:p>
          <a:p>
            <a:pPr algn="ctr"/>
            <a:r>
              <a:rPr lang="en-GB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www.royalmintmuseum.org.uk/learning/</a:t>
            </a:r>
          </a:p>
        </p:txBody>
      </p:sp>
      <p:pic>
        <p:nvPicPr>
          <p:cNvPr id="9" name="Picture 8"/>
          <p:cNvPicPr preferRelativeResize="0"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39" t="33572" r="8459" b="8936"/>
          <a:stretch/>
        </p:blipFill>
        <p:spPr>
          <a:xfrm>
            <a:off x="1339272" y="1251460"/>
            <a:ext cx="9772073" cy="4304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5804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35769" y="1184625"/>
            <a:ext cx="48894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GB" dirty="0">
                <a:latin typeface="StoneInformal LT" pitchFamily="2" charset="0"/>
              </a:rPr>
              <a:t>There are </a:t>
            </a:r>
            <a:r>
              <a:rPr lang="en-GB" b="1" dirty="0">
                <a:latin typeface="StoneInformal LT" pitchFamily="2" charset="0"/>
              </a:rPr>
              <a:t>65.6 million people </a:t>
            </a:r>
            <a:r>
              <a:rPr lang="en-GB" dirty="0">
                <a:latin typeface="StoneInformal LT" pitchFamily="2" charset="0"/>
              </a:rPr>
              <a:t>living in the UK</a:t>
            </a:r>
          </a:p>
        </p:txBody>
      </p:sp>
      <p:sp>
        <p:nvSpPr>
          <p:cNvPr id="5" name="Rectangle 4"/>
          <p:cNvSpPr/>
          <p:nvPr/>
        </p:nvSpPr>
        <p:spPr>
          <a:xfrm>
            <a:off x="935769" y="2759471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GB" dirty="0">
                <a:latin typeface="StoneInformal LT" pitchFamily="2" charset="0"/>
              </a:rPr>
              <a:t>They come from many different cultures and religions and each person has a different </a:t>
            </a:r>
            <a:r>
              <a:rPr lang="en-GB" b="1" dirty="0">
                <a:latin typeface="StoneInformal LT" pitchFamily="2" charset="0"/>
              </a:rPr>
              <a:t>identity</a:t>
            </a:r>
          </a:p>
        </p:txBody>
      </p:sp>
      <p:sp>
        <p:nvSpPr>
          <p:cNvPr id="6" name="Rectangle 5"/>
          <p:cNvSpPr/>
          <p:nvPr/>
        </p:nvSpPr>
        <p:spPr>
          <a:xfrm>
            <a:off x="935769" y="4611316"/>
            <a:ext cx="46666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GB" dirty="0">
                <a:latin typeface="StoneInformal LT" pitchFamily="2" charset="0"/>
              </a:rPr>
              <a:t>How do we represent them all on our coins?</a:t>
            </a:r>
          </a:p>
        </p:txBody>
      </p:sp>
      <p:pic>
        <p:nvPicPr>
          <p:cNvPr id="7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1271" y="206086"/>
            <a:ext cx="3125788" cy="5753100"/>
          </a:xfrm>
          <a:prstGeom prst="rect">
            <a:avLst/>
          </a:prstGeom>
          <a:noFill/>
          <a:ln w="38100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2"/>
          <p:cNvSpPr txBox="1">
            <a:spLocks noChangeArrowheads="1"/>
          </p:cNvSpPr>
          <p:nvPr/>
        </p:nvSpPr>
        <p:spPr bwMode="auto">
          <a:xfrm>
            <a:off x="1739901" y="306438"/>
            <a:ext cx="84375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GB" altLang="en-US" sz="2400" dirty="0">
                <a:latin typeface="StoneInformal LT" pitchFamily="2" charset="0"/>
              </a:rPr>
              <a:t>The United Kingdom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0" y="6201944"/>
            <a:ext cx="12193200" cy="64633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Art &amp; Design</a:t>
            </a:r>
          </a:p>
          <a:p>
            <a:pPr algn="ctr"/>
            <a:r>
              <a:rPr lang="en-GB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www.royalmintmuseum.org.uk/learning/</a:t>
            </a:r>
          </a:p>
        </p:txBody>
      </p:sp>
    </p:spTree>
    <p:extLst>
      <p:ext uri="{BB962C8B-B14F-4D97-AF65-F5344CB8AC3E}">
        <p14:creationId xmlns:p14="http://schemas.microsoft.com/office/powerpoint/2010/main" val="1293244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6201944"/>
            <a:ext cx="12193200" cy="64633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Art &amp; Design</a:t>
            </a:r>
          </a:p>
          <a:p>
            <a:pPr algn="ctr"/>
            <a:r>
              <a:rPr lang="en-GB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www.royalmintmuseum.org.uk/learning/</a:t>
            </a:r>
          </a:p>
        </p:txBody>
      </p:sp>
      <p:sp>
        <p:nvSpPr>
          <p:cNvPr id="5" name="Oval 4"/>
          <p:cNvSpPr/>
          <p:nvPr/>
        </p:nvSpPr>
        <p:spPr>
          <a:xfrm>
            <a:off x="8695747" y="3813175"/>
            <a:ext cx="2162175" cy="2157413"/>
          </a:xfrm>
          <a:prstGeom prst="ellipse">
            <a:avLst/>
          </a:prstGeom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6" name="Oval 5"/>
          <p:cNvSpPr/>
          <p:nvPr/>
        </p:nvSpPr>
        <p:spPr>
          <a:xfrm>
            <a:off x="6419272" y="3795713"/>
            <a:ext cx="2162175" cy="2157412"/>
          </a:xfrm>
          <a:prstGeom prst="ellipse">
            <a:avLst/>
          </a:prstGeom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7" name="Oval 6"/>
          <p:cNvSpPr/>
          <p:nvPr/>
        </p:nvSpPr>
        <p:spPr>
          <a:xfrm>
            <a:off x="4158672" y="3795713"/>
            <a:ext cx="2162175" cy="2157412"/>
          </a:xfrm>
          <a:prstGeom prst="ellipse">
            <a:avLst/>
          </a:prstGeom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8" name="Oval 7"/>
          <p:cNvSpPr/>
          <p:nvPr/>
        </p:nvSpPr>
        <p:spPr>
          <a:xfrm>
            <a:off x="1921885" y="3813175"/>
            <a:ext cx="2162175" cy="2157413"/>
          </a:xfrm>
          <a:prstGeom prst="ellipse">
            <a:avLst/>
          </a:prstGeom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9" name="TextBox 8"/>
          <p:cNvSpPr txBox="1"/>
          <p:nvPr/>
        </p:nvSpPr>
        <p:spPr>
          <a:xfrm>
            <a:off x="1847273" y="3488267"/>
            <a:ext cx="9144000" cy="307777"/>
          </a:xfrm>
          <a:prstGeom prst="rect">
            <a:avLst/>
          </a:prstGeom>
          <a:noFill/>
        </p:spPr>
        <p:txBody>
          <a:bodyPr numCol="4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latin typeface="StoneInformal LT" pitchFamily="2" charset="0"/>
                <a:ea typeface="ITC Stone Informal"/>
                <a:cs typeface="ITC Stone Informal"/>
              </a:rPr>
              <a:t>England</a:t>
            </a:r>
            <a:r>
              <a:rPr lang="en-US" sz="1400" dirty="0">
                <a:latin typeface="StoneInformal LT" pitchFamily="2" charset="0"/>
                <a:ea typeface="+mn-ea"/>
                <a:cs typeface="ITC Stone Informal"/>
              </a:rPr>
              <a:t>                   </a:t>
            </a:r>
            <a:r>
              <a:rPr lang="en-US" sz="1400" dirty="0">
                <a:latin typeface="StoneInformal LT" pitchFamily="2" charset="0"/>
                <a:ea typeface="ITC Stone Informal"/>
                <a:cs typeface="ITC Stone Informal"/>
              </a:rPr>
              <a:t>Scotland</a:t>
            </a:r>
            <a:endParaRPr lang="en-US" sz="1400" dirty="0">
              <a:latin typeface="StoneInformal LT" pitchFamily="2" charset="0"/>
              <a:ea typeface="+mn-ea"/>
              <a:cs typeface="Stone Informal Semibold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latin typeface="StoneInformal LT" pitchFamily="2" charset="0"/>
                <a:ea typeface="ITC Stone Informal"/>
                <a:cs typeface="ITC Stone Informal"/>
              </a:rPr>
              <a:t>Wales</a:t>
            </a:r>
            <a:endParaRPr lang="en-US" sz="1400" dirty="0">
              <a:latin typeface="StoneInformal LT" pitchFamily="2" charset="0"/>
              <a:ea typeface="+mn-ea"/>
              <a:cs typeface="Stone Informal Semibold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latin typeface="StoneInformal LT" pitchFamily="2" charset="0"/>
                <a:ea typeface="ITC Stone Informal"/>
                <a:cs typeface="ITC Stone Informal"/>
              </a:rPr>
              <a:t>Northern Ireland</a:t>
            </a:r>
            <a:endParaRPr lang="en-US" sz="1400" dirty="0">
              <a:latin typeface="StoneInformal LT" pitchFamily="2" charset="0"/>
              <a:ea typeface="+mn-ea"/>
              <a:cs typeface="Stone Informal Semibold"/>
            </a:endParaRPr>
          </a:p>
        </p:txBody>
      </p:sp>
      <p:pic>
        <p:nvPicPr>
          <p:cNvPr id="10" name="Picture 9" descr="Eliz II £1 drago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7610" y="793750"/>
            <a:ext cx="1858962" cy="123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 descr="Eliz II £1 3 lions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9210" y="793750"/>
            <a:ext cx="1858962" cy="123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 descr="Eliz II £1 cross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8435" y="793750"/>
            <a:ext cx="1851025" cy="1233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 descr="1990 rev.psd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6947" y="1865313"/>
            <a:ext cx="1139825" cy="113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3" descr="1991 rev.psd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6010" y="1846263"/>
            <a:ext cx="1157287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4" descr="1987 rev.psd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7772" y="1846263"/>
            <a:ext cx="114617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5" descr="5p reverse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6860" y="2066925"/>
            <a:ext cx="1071562" cy="1030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16" descr="2p reverse.jp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64035" y="774700"/>
            <a:ext cx="1627187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7" descr="10p reverse.jp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9460" y="793750"/>
            <a:ext cx="1204912" cy="119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18" descr="£1 lion .jp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7797" y="774700"/>
            <a:ext cx="1277938" cy="128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9" descr="1984 rev.psd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9472" y="1860550"/>
            <a:ext cx="1143000" cy="1138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extBox 2"/>
          <p:cNvSpPr txBox="1">
            <a:spLocks noChangeArrowheads="1"/>
          </p:cNvSpPr>
          <p:nvPr/>
        </p:nvSpPr>
        <p:spPr bwMode="auto">
          <a:xfrm>
            <a:off x="2312410" y="206375"/>
            <a:ext cx="81264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GB" altLang="en-US" dirty="0">
                <a:latin typeface="StoneInformal LT" pitchFamily="2" charset="0"/>
              </a:rPr>
              <a:t>Match the coins with the country you think they represent</a:t>
            </a:r>
          </a:p>
        </p:txBody>
      </p:sp>
    </p:spTree>
    <p:extLst>
      <p:ext uri="{BB962C8B-B14F-4D97-AF65-F5344CB8AC3E}">
        <p14:creationId xmlns:p14="http://schemas.microsoft.com/office/powerpoint/2010/main" val="3741078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6201944"/>
            <a:ext cx="12193200" cy="64633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Art &amp; Design</a:t>
            </a:r>
          </a:p>
          <a:p>
            <a:pPr algn="ctr"/>
            <a:r>
              <a:rPr lang="en-GB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www.royalmintmuseum.org.uk/learning/</a:t>
            </a:r>
          </a:p>
        </p:txBody>
      </p:sp>
      <p:sp>
        <p:nvSpPr>
          <p:cNvPr id="5" name="Oval 4"/>
          <p:cNvSpPr/>
          <p:nvPr/>
        </p:nvSpPr>
        <p:spPr>
          <a:xfrm>
            <a:off x="8695747" y="3813175"/>
            <a:ext cx="2162175" cy="2157413"/>
          </a:xfrm>
          <a:prstGeom prst="ellipse">
            <a:avLst/>
          </a:prstGeom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6" name="Oval 5"/>
          <p:cNvSpPr/>
          <p:nvPr/>
        </p:nvSpPr>
        <p:spPr>
          <a:xfrm>
            <a:off x="6419272" y="3795713"/>
            <a:ext cx="2162175" cy="2157412"/>
          </a:xfrm>
          <a:prstGeom prst="ellipse">
            <a:avLst/>
          </a:prstGeom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7" name="Oval 6"/>
          <p:cNvSpPr/>
          <p:nvPr/>
        </p:nvSpPr>
        <p:spPr>
          <a:xfrm>
            <a:off x="4158672" y="3795713"/>
            <a:ext cx="2162175" cy="2157412"/>
          </a:xfrm>
          <a:prstGeom prst="ellipse">
            <a:avLst/>
          </a:prstGeom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8" name="Oval 7"/>
          <p:cNvSpPr/>
          <p:nvPr/>
        </p:nvSpPr>
        <p:spPr>
          <a:xfrm>
            <a:off x="1921885" y="3813175"/>
            <a:ext cx="2162175" cy="2157413"/>
          </a:xfrm>
          <a:prstGeom prst="ellipse">
            <a:avLst/>
          </a:prstGeom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9" name="TextBox 8"/>
          <p:cNvSpPr txBox="1"/>
          <p:nvPr/>
        </p:nvSpPr>
        <p:spPr>
          <a:xfrm>
            <a:off x="1847273" y="3488267"/>
            <a:ext cx="9144000" cy="307777"/>
          </a:xfrm>
          <a:prstGeom prst="rect">
            <a:avLst/>
          </a:prstGeom>
          <a:noFill/>
        </p:spPr>
        <p:txBody>
          <a:bodyPr numCol="4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latin typeface="StoneInformal LT" pitchFamily="2" charset="0"/>
                <a:ea typeface="ITC Stone Informal"/>
                <a:cs typeface="ITC Stone Informal"/>
              </a:rPr>
              <a:t>England</a:t>
            </a:r>
            <a:r>
              <a:rPr lang="en-US" sz="1400" dirty="0">
                <a:latin typeface="StoneInformal LT" pitchFamily="2" charset="0"/>
                <a:ea typeface="+mn-ea"/>
                <a:cs typeface="ITC Stone Informal"/>
              </a:rPr>
              <a:t>                   </a:t>
            </a:r>
            <a:r>
              <a:rPr lang="en-US" sz="1400" dirty="0">
                <a:latin typeface="StoneInformal LT" pitchFamily="2" charset="0"/>
                <a:ea typeface="ITC Stone Informal"/>
                <a:cs typeface="ITC Stone Informal"/>
              </a:rPr>
              <a:t>Scotland</a:t>
            </a:r>
            <a:endParaRPr lang="en-US" sz="1400" dirty="0">
              <a:latin typeface="StoneInformal LT" pitchFamily="2" charset="0"/>
              <a:ea typeface="+mn-ea"/>
              <a:cs typeface="Stone Informal Semibold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latin typeface="StoneInformal LT" pitchFamily="2" charset="0"/>
                <a:ea typeface="ITC Stone Informal"/>
                <a:cs typeface="ITC Stone Informal"/>
              </a:rPr>
              <a:t>Wales</a:t>
            </a:r>
            <a:endParaRPr lang="en-US" sz="1400" dirty="0">
              <a:latin typeface="StoneInformal LT" pitchFamily="2" charset="0"/>
              <a:ea typeface="+mn-ea"/>
              <a:cs typeface="Stone Informal Semibold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latin typeface="StoneInformal LT" pitchFamily="2" charset="0"/>
                <a:ea typeface="ITC Stone Informal"/>
                <a:cs typeface="ITC Stone Informal"/>
              </a:rPr>
              <a:t>Northern Ireland</a:t>
            </a:r>
            <a:endParaRPr lang="en-US" sz="1400" dirty="0">
              <a:latin typeface="StoneInformal LT" pitchFamily="2" charset="0"/>
              <a:ea typeface="+mn-ea"/>
              <a:cs typeface="Stone Informal Semibold"/>
            </a:endParaRPr>
          </a:p>
        </p:txBody>
      </p:sp>
      <p:pic>
        <p:nvPicPr>
          <p:cNvPr id="10" name="Picture 9" descr="5p revers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4586" y="3968323"/>
            <a:ext cx="1071562" cy="1030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 descr="£1 lion 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8672" y="3826300"/>
            <a:ext cx="1277938" cy="128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 descr="1984 rev.psd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6107" y="4891881"/>
            <a:ext cx="1143000" cy="1138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 descr="1987 rev.psd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5988" y="4855488"/>
            <a:ext cx="114617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4" descr="10p reverse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7584" y="3983888"/>
            <a:ext cx="1204912" cy="119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7" descr="Eliz II £1 3 lions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1487" y="3870750"/>
            <a:ext cx="1858962" cy="123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20" descr="2p reverse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3963" y="3937000"/>
            <a:ext cx="1627187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18" descr="Eliz II £1 dragon.jp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0869" y="3991717"/>
            <a:ext cx="1858962" cy="123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9" descr="1990 rev.psd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1287" y="4874419"/>
            <a:ext cx="1139825" cy="113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1" descr="Eliz II £1 cross.jp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56698" y="3920244"/>
            <a:ext cx="1851025" cy="1233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22" descr="1991 rev.psd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4022" y="4701669"/>
            <a:ext cx="1157287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17096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148</TotalTime>
  <Words>505</Words>
  <Application>Microsoft Office PowerPoint</Application>
  <PresentationFormat>Widescreen</PresentationFormat>
  <Paragraphs>89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8" baseType="lpstr">
      <vt:lpstr>MS PGothic</vt:lpstr>
      <vt:lpstr>Arial</vt:lpstr>
      <vt:lpstr>Calibri</vt:lpstr>
      <vt:lpstr>Calibri Light</vt:lpstr>
      <vt:lpstr>ITC Stone Informal</vt:lpstr>
      <vt:lpstr>Stone Informal Semibold</vt:lpstr>
      <vt:lpstr>StoneInformal LT</vt:lpstr>
      <vt:lpstr>Tahoma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Royal Mint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Susan Sandford</dc:creator>
  <cp:lastModifiedBy>Susan Sandford</cp:lastModifiedBy>
  <cp:revision>21</cp:revision>
  <dcterms:created xsi:type="dcterms:W3CDTF">2019-09-20T11:11:00Z</dcterms:created>
  <dcterms:modified xsi:type="dcterms:W3CDTF">2020-10-08T12:05:08Z</dcterms:modified>
</cp:coreProperties>
</file>