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8288000" cy="10287000"/>
  <p:notesSz cx="6858000" cy="9144000"/>
  <p:embeddedFontLst>
    <p:embeddedFont>
      <p:font typeface="Glacial Indifference" panose="020B0604020202020204" charset="0"/>
      <p:regular r:id="rId28"/>
    </p:embeddedFont>
    <p:embeddedFont>
      <p:font typeface="Glacial Indifference Bold" panose="020B0604020202020204" charset="0"/>
      <p:regular r:id="rId29"/>
    </p:embeddedFont>
    <p:embeddedFont>
      <p:font typeface="League Spartan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3" name="Freeform 3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4347448"/>
            <a:ext cx="7253504" cy="1935030"/>
            <a:chOff x="0" y="0"/>
            <a:chExt cx="9671339" cy="2580041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9671339" cy="1549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b="1" u="none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What is gold?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41561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7640" y="2324689"/>
            <a:ext cx="3764423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Technology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7640" y="6848546"/>
            <a:ext cx="3961628" cy="166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Space exploration</a:t>
            </a:r>
          </a:p>
        </p:txBody>
      </p:sp>
      <p:sp>
        <p:nvSpPr>
          <p:cNvPr id="4" name="Freeform 4"/>
          <p:cNvSpPr/>
          <p:nvPr/>
        </p:nvSpPr>
        <p:spPr>
          <a:xfrm>
            <a:off x="4432063" y="1028700"/>
            <a:ext cx="4637098" cy="3390536"/>
          </a:xfrm>
          <a:custGeom>
            <a:avLst/>
            <a:gdLst/>
            <a:ahLst/>
            <a:cxnLst/>
            <a:rect l="l" t="t" r="r" b="b"/>
            <a:pathLst>
              <a:path w="4637098" h="3390536">
                <a:moveTo>
                  <a:pt x="0" y="0"/>
                </a:moveTo>
                <a:lnTo>
                  <a:pt x="4637098" y="0"/>
                </a:lnTo>
                <a:lnTo>
                  <a:pt x="4637098" y="3390536"/>
                </a:lnTo>
                <a:lnTo>
                  <a:pt x="0" y="33905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4853683" y="5201259"/>
            <a:ext cx="3793859" cy="3793859"/>
          </a:xfrm>
          <a:custGeom>
            <a:avLst/>
            <a:gdLst/>
            <a:ahLst/>
            <a:cxnLst/>
            <a:rect l="l" t="t" r="r" b="b"/>
            <a:pathLst>
              <a:path w="3793859" h="3793859">
                <a:moveTo>
                  <a:pt x="0" y="0"/>
                </a:moveTo>
                <a:lnTo>
                  <a:pt x="3793859" y="0"/>
                </a:lnTo>
                <a:lnTo>
                  <a:pt x="3793859" y="3793859"/>
                </a:lnTo>
                <a:lnTo>
                  <a:pt x="0" y="379385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426956" y="1028700"/>
            <a:ext cx="4335511" cy="3788152"/>
          </a:xfrm>
          <a:custGeom>
            <a:avLst/>
            <a:gdLst/>
            <a:ahLst/>
            <a:cxnLst/>
            <a:rect l="l" t="t" r="r" b="b"/>
            <a:pathLst>
              <a:path w="4335511" h="3788152">
                <a:moveTo>
                  <a:pt x="0" y="0"/>
                </a:moveTo>
                <a:lnTo>
                  <a:pt x="4335511" y="0"/>
                </a:lnTo>
                <a:lnTo>
                  <a:pt x="4335511" y="3788152"/>
                </a:lnTo>
                <a:lnTo>
                  <a:pt x="0" y="378815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3678540" y="6440222"/>
            <a:ext cx="3832344" cy="2554896"/>
          </a:xfrm>
          <a:custGeom>
            <a:avLst/>
            <a:gdLst/>
            <a:ahLst/>
            <a:cxnLst/>
            <a:rect l="l" t="t" r="r" b="b"/>
            <a:pathLst>
              <a:path w="3832344" h="2554896">
                <a:moveTo>
                  <a:pt x="0" y="0"/>
                </a:moveTo>
                <a:lnTo>
                  <a:pt x="3832343" y="0"/>
                </a:lnTo>
                <a:lnTo>
                  <a:pt x="3832343" y="2554896"/>
                </a:lnTo>
                <a:lnTo>
                  <a:pt x="0" y="255489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0256055" y="1915114"/>
            <a:ext cx="3170902" cy="166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Food and drink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94923" y="7145814"/>
            <a:ext cx="3132034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Dentistry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3" name="Freeform 3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3236622"/>
            <a:ext cx="7253504" cy="4156683"/>
            <a:chOff x="0" y="0"/>
            <a:chExt cx="9671339" cy="5542244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9671339" cy="4512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b="1" u="none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How does the Royal Mint use gold?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003765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95740" y="2776537"/>
            <a:ext cx="5703440" cy="472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50"/>
              </a:lnSpc>
            </a:pPr>
            <a:r>
              <a:rPr lang="en-US" sz="620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</a:t>
            </a:r>
            <a:r>
              <a:rPr lang="en-US" sz="6208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 Mint has a new process of </a:t>
            </a:r>
            <a:r>
              <a:rPr lang="en-US" sz="6208" b="1" u="none">
                <a:solidFill>
                  <a:srgbClr val="013D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recycling gold</a:t>
            </a:r>
            <a:r>
              <a:rPr lang="en-US" sz="6208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from electronic waste.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10913" y="377698"/>
            <a:ext cx="10817964" cy="9531604"/>
            <a:chOff x="0" y="0"/>
            <a:chExt cx="9224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2493" cy="812800"/>
            </a:xfrm>
            <a:custGeom>
              <a:avLst/>
              <a:gdLst/>
              <a:ahLst/>
              <a:cxnLst/>
              <a:rect l="l" t="t" r="r" b="b"/>
              <a:pathLst>
                <a:path w="922493" h="812800">
                  <a:moveTo>
                    <a:pt x="0" y="0"/>
                  </a:moveTo>
                  <a:lnTo>
                    <a:pt x="922493" y="0"/>
                  </a:lnTo>
                  <a:lnTo>
                    <a:pt x="92249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>
            <a:off x="14847460" y="9113855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9524" y="2324689"/>
            <a:ext cx="3764423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Gold coins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9524" y="7258121"/>
            <a:ext cx="3961628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Bullion bars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94923" y="7100137"/>
            <a:ext cx="3132034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Medals</a:t>
            </a:r>
          </a:p>
        </p:txBody>
      </p:sp>
      <p:sp>
        <p:nvSpPr>
          <p:cNvPr id="5" name="Freeform 5"/>
          <p:cNvSpPr/>
          <p:nvPr/>
        </p:nvSpPr>
        <p:spPr>
          <a:xfrm>
            <a:off x="4466651" y="895226"/>
            <a:ext cx="3882745" cy="3657484"/>
          </a:xfrm>
          <a:custGeom>
            <a:avLst/>
            <a:gdLst/>
            <a:ahLst/>
            <a:cxnLst/>
            <a:rect l="l" t="t" r="r" b="b"/>
            <a:pathLst>
              <a:path w="3882745" h="3657484">
                <a:moveTo>
                  <a:pt x="0" y="0"/>
                </a:moveTo>
                <a:lnTo>
                  <a:pt x="3882745" y="0"/>
                </a:lnTo>
                <a:lnTo>
                  <a:pt x="3882745" y="3657484"/>
                </a:lnTo>
                <a:lnTo>
                  <a:pt x="0" y="36574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866517" y="5143500"/>
            <a:ext cx="3788983" cy="4419236"/>
          </a:xfrm>
          <a:custGeom>
            <a:avLst/>
            <a:gdLst/>
            <a:ahLst/>
            <a:cxnLst/>
            <a:rect l="l" t="t" r="r" b="b"/>
            <a:pathLst>
              <a:path w="3788983" h="4419236">
                <a:moveTo>
                  <a:pt x="0" y="0"/>
                </a:moveTo>
                <a:lnTo>
                  <a:pt x="3788983" y="0"/>
                </a:lnTo>
                <a:lnTo>
                  <a:pt x="3788983" y="4419236"/>
                </a:lnTo>
                <a:lnTo>
                  <a:pt x="0" y="441923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4125119" y="1028700"/>
            <a:ext cx="3271779" cy="3816002"/>
          </a:xfrm>
          <a:custGeom>
            <a:avLst/>
            <a:gdLst/>
            <a:ahLst/>
            <a:cxnLst/>
            <a:rect l="l" t="t" r="r" b="b"/>
            <a:pathLst>
              <a:path w="3271779" h="3816002">
                <a:moveTo>
                  <a:pt x="0" y="0"/>
                </a:moveTo>
                <a:lnTo>
                  <a:pt x="3271779" y="0"/>
                </a:lnTo>
                <a:lnTo>
                  <a:pt x="3271779" y="3816002"/>
                </a:lnTo>
                <a:lnTo>
                  <a:pt x="0" y="381600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4466651" y="5613022"/>
            <a:ext cx="4677349" cy="4088755"/>
          </a:xfrm>
          <a:custGeom>
            <a:avLst/>
            <a:gdLst/>
            <a:ahLst/>
            <a:cxnLst/>
            <a:rect l="l" t="t" r="r" b="b"/>
            <a:pathLst>
              <a:path w="4677349" h="4088755">
                <a:moveTo>
                  <a:pt x="0" y="0"/>
                </a:moveTo>
                <a:lnTo>
                  <a:pt x="4677349" y="0"/>
                </a:lnTo>
                <a:lnTo>
                  <a:pt x="4677349" y="4088756"/>
                </a:lnTo>
                <a:lnTo>
                  <a:pt x="0" y="408875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0294923" y="2324689"/>
            <a:ext cx="2911673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6"/>
              </a:lnSpc>
              <a:spcBef>
                <a:spcPct val="0"/>
              </a:spcBef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Jewellery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3" name="Freeform 3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2125795"/>
            <a:ext cx="7253504" cy="6378336"/>
            <a:chOff x="0" y="0"/>
            <a:chExt cx="9671339" cy="8504448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9671339" cy="7474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b="1" u="none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Is there gold in the Royal Mint Museum’s collection?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965969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4350" y="809748"/>
            <a:ext cx="8667504" cy="8667504"/>
          </a:xfrm>
          <a:custGeom>
            <a:avLst/>
            <a:gdLst/>
            <a:ahLst/>
            <a:cxnLst/>
            <a:rect l="l" t="t" r="r" b="b"/>
            <a:pathLst>
              <a:path w="8667504" h="8667504">
                <a:moveTo>
                  <a:pt x="0" y="0"/>
                </a:moveTo>
                <a:lnTo>
                  <a:pt x="8667504" y="0"/>
                </a:lnTo>
                <a:lnTo>
                  <a:pt x="8667504" y="8667504"/>
                </a:lnTo>
                <a:lnTo>
                  <a:pt x="0" y="86675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9181854" y="2257686"/>
            <a:ext cx="8375859" cy="5838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199"/>
              </a:lnSpc>
            </a:pPr>
            <a:r>
              <a:rPr lang="en-US" sz="8287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are many gold coins and objects in the Museum’s collection.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86804" y="2246566"/>
            <a:ext cx="9423516" cy="5851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59"/>
              </a:lnSpc>
            </a:pPr>
            <a:r>
              <a:rPr lang="en-US" sz="6900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coin is one of them. It’s from</a:t>
            </a:r>
            <a:r>
              <a:rPr lang="en-US" sz="6900" b="1">
                <a:solidFill>
                  <a:srgbClr val="013D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 hoard,</a:t>
            </a:r>
            <a:r>
              <a:rPr lang="en-US" sz="6900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which means a collection of gold or other treasures that have been hidden or buried.</a:t>
            </a:r>
          </a:p>
        </p:txBody>
      </p:sp>
      <p:sp>
        <p:nvSpPr>
          <p:cNvPr id="3" name="Freeform 3"/>
          <p:cNvSpPr/>
          <p:nvPr/>
        </p:nvSpPr>
        <p:spPr>
          <a:xfrm>
            <a:off x="-827973" y="1741633"/>
            <a:ext cx="8534319" cy="6803734"/>
          </a:xfrm>
          <a:custGeom>
            <a:avLst/>
            <a:gdLst/>
            <a:ahLst/>
            <a:cxnLst/>
            <a:rect l="l" t="t" r="r" b="b"/>
            <a:pathLst>
              <a:path w="8534319" h="6803734">
                <a:moveTo>
                  <a:pt x="0" y="0"/>
                </a:moveTo>
                <a:lnTo>
                  <a:pt x="8534319" y="0"/>
                </a:lnTo>
                <a:lnTo>
                  <a:pt x="8534319" y="6803734"/>
                </a:lnTo>
                <a:lnTo>
                  <a:pt x="0" y="68037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55972" y="-1620225"/>
            <a:ext cx="10960064" cy="12159886"/>
            <a:chOff x="0" y="0"/>
            <a:chExt cx="5510530" cy="6113780"/>
          </a:xfrm>
        </p:grpSpPr>
        <p:sp>
          <p:nvSpPr>
            <p:cNvPr id="3" name="Freeform 3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028700" y="2681208"/>
            <a:ext cx="7253504" cy="5267510"/>
            <a:chOff x="0" y="0"/>
            <a:chExt cx="9671339" cy="7023346"/>
          </a:xfrm>
        </p:grpSpPr>
        <p:sp>
          <p:nvSpPr>
            <p:cNvPr id="6" name="TextBox 6"/>
            <p:cNvSpPr txBox="1"/>
            <p:nvPr/>
          </p:nvSpPr>
          <p:spPr>
            <a:xfrm>
              <a:off x="0" y="66675"/>
              <a:ext cx="9671339" cy="599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b="1" u="none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What stories have been told about gold?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84867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22305" y="2647642"/>
            <a:ext cx="9145878" cy="560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99"/>
              </a:lnSpc>
            </a:pPr>
            <a:r>
              <a:rPr lang="en-US" sz="7999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are many fairy tales about gold.  </a:t>
            </a:r>
            <a:r>
              <a:rPr lang="en-US" sz="7999" b="1">
                <a:solidFill>
                  <a:srgbClr val="003A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Rumpelstiltskin </a:t>
            </a:r>
            <a:r>
              <a:rPr lang="en-US" sz="7999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spun straw into glistening gold. </a:t>
            </a:r>
          </a:p>
        </p:txBody>
      </p:sp>
      <p:sp>
        <p:nvSpPr>
          <p:cNvPr id="3" name="Freeform 3"/>
          <p:cNvSpPr/>
          <p:nvPr/>
        </p:nvSpPr>
        <p:spPr>
          <a:xfrm>
            <a:off x="538244" y="2041125"/>
            <a:ext cx="7535181" cy="6753406"/>
          </a:xfrm>
          <a:custGeom>
            <a:avLst/>
            <a:gdLst/>
            <a:ahLst/>
            <a:cxnLst/>
            <a:rect l="l" t="t" r="r" b="b"/>
            <a:pathLst>
              <a:path w="7535181" h="6753406">
                <a:moveTo>
                  <a:pt x="0" y="0"/>
                </a:moveTo>
                <a:lnTo>
                  <a:pt x="7535181" y="0"/>
                </a:lnTo>
                <a:lnTo>
                  <a:pt x="7535181" y="6753406"/>
                </a:lnTo>
                <a:lnTo>
                  <a:pt x="0" y="675340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34714" y="1441966"/>
            <a:ext cx="14618572" cy="1596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7"/>
              </a:lnSpc>
            </a:pPr>
            <a:r>
              <a:rPr lang="en-US" sz="5697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 Ancient Greeks believed </a:t>
            </a:r>
            <a:r>
              <a:rPr lang="en-US" sz="5697" b="1">
                <a:solidFill>
                  <a:srgbClr val="003A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dragons </a:t>
            </a:r>
            <a:r>
              <a:rPr lang="en-US" sz="5697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were giant serpents who guarded golden treasure.</a:t>
            </a:r>
          </a:p>
        </p:txBody>
      </p:sp>
      <p:sp>
        <p:nvSpPr>
          <p:cNvPr id="3" name="Freeform 3"/>
          <p:cNvSpPr/>
          <p:nvPr/>
        </p:nvSpPr>
        <p:spPr>
          <a:xfrm>
            <a:off x="3312214" y="3394439"/>
            <a:ext cx="11663572" cy="6269170"/>
          </a:xfrm>
          <a:custGeom>
            <a:avLst/>
            <a:gdLst/>
            <a:ahLst/>
            <a:cxnLst/>
            <a:rect l="l" t="t" r="r" b="b"/>
            <a:pathLst>
              <a:path w="11663572" h="6269170">
                <a:moveTo>
                  <a:pt x="0" y="0"/>
                </a:moveTo>
                <a:lnTo>
                  <a:pt x="11663572" y="0"/>
                </a:lnTo>
                <a:lnTo>
                  <a:pt x="11663572" y="6269170"/>
                </a:lnTo>
                <a:lnTo>
                  <a:pt x="0" y="626917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049000" y="4086225"/>
            <a:ext cx="6394724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u="none" dirty="0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Gold is a </a:t>
            </a:r>
            <a:r>
              <a:rPr lang="en-US" sz="6999" b="1" u="none" dirty="0">
                <a:solidFill>
                  <a:srgbClr val="013D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metal.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21A4BF1-21F3-2E55-1208-6716659B3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6591300"/>
            <a:ext cx="128778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2F66D-CD56-89BC-9CDF-7C7FE0D60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762" y="1065098"/>
            <a:ext cx="12235205" cy="81568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67705" y="1443038"/>
            <a:ext cx="7691595" cy="740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Stories of buried and</a:t>
            </a:r>
            <a:r>
              <a:rPr lang="en-US" sz="6999" b="1">
                <a:solidFill>
                  <a:srgbClr val="003A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hidden treasure,</a:t>
            </a:r>
            <a:r>
              <a:rPr lang="en-US" sz="6999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like </a:t>
            </a:r>
            <a:r>
              <a:rPr lang="en-US" sz="6999" b="1">
                <a:solidFill>
                  <a:srgbClr val="003A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El Dorado</a:t>
            </a:r>
            <a:r>
              <a:rPr lang="en-US" sz="6999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, have captured imaginations for centuries.</a:t>
            </a:r>
          </a:p>
        </p:txBody>
      </p:sp>
      <p:sp>
        <p:nvSpPr>
          <p:cNvPr id="3" name="Freeform 3"/>
          <p:cNvSpPr/>
          <p:nvPr/>
        </p:nvSpPr>
        <p:spPr>
          <a:xfrm>
            <a:off x="514350" y="1878913"/>
            <a:ext cx="7341365" cy="6529174"/>
          </a:xfrm>
          <a:custGeom>
            <a:avLst/>
            <a:gdLst/>
            <a:ahLst/>
            <a:cxnLst/>
            <a:rect l="l" t="t" r="r" b="b"/>
            <a:pathLst>
              <a:path w="7341365" h="6529174">
                <a:moveTo>
                  <a:pt x="0" y="0"/>
                </a:moveTo>
                <a:lnTo>
                  <a:pt x="7341365" y="0"/>
                </a:lnTo>
                <a:lnTo>
                  <a:pt x="7341365" y="6529174"/>
                </a:lnTo>
                <a:lnTo>
                  <a:pt x="0" y="6529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34195" y="1525588"/>
            <a:ext cx="8449110" cy="7064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are adventures about</a:t>
            </a:r>
            <a:r>
              <a:rPr lang="en-US" sz="8000" b="1">
                <a:solidFill>
                  <a:srgbClr val="003A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pirates</a:t>
            </a:r>
            <a:r>
              <a:rPr lang="en-US" sz="8000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searching for gold, like Treasure Island.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700256"/>
            <a:ext cx="6343650" cy="8558044"/>
          </a:xfrm>
          <a:custGeom>
            <a:avLst/>
            <a:gdLst/>
            <a:ahLst/>
            <a:cxnLst/>
            <a:rect l="l" t="t" r="r" b="b"/>
            <a:pathLst>
              <a:path w="6343650" h="8558044">
                <a:moveTo>
                  <a:pt x="0" y="0"/>
                </a:moveTo>
                <a:lnTo>
                  <a:pt x="6343650" y="0"/>
                </a:lnTo>
                <a:lnTo>
                  <a:pt x="6343650" y="8558044"/>
                </a:lnTo>
                <a:lnTo>
                  <a:pt x="0" y="855804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7974" y="1028700"/>
            <a:ext cx="4754523" cy="8743950"/>
          </a:xfrm>
          <a:custGeom>
            <a:avLst/>
            <a:gdLst/>
            <a:ahLst/>
            <a:cxnLst/>
            <a:rect l="l" t="t" r="r" b="b"/>
            <a:pathLst>
              <a:path w="4754523" h="8743950">
                <a:moveTo>
                  <a:pt x="0" y="0"/>
                </a:moveTo>
                <a:lnTo>
                  <a:pt x="4754523" y="0"/>
                </a:lnTo>
                <a:lnTo>
                  <a:pt x="4754523" y="8743950"/>
                </a:lnTo>
                <a:lnTo>
                  <a:pt x="0" y="874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7467600" y="2686050"/>
            <a:ext cx="9791700" cy="489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8000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Gold is often used as a </a:t>
            </a:r>
            <a:r>
              <a:rPr lang="en-US" sz="8000" b="1">
                <a:solidFill>
                  <a:srgbClr val="003A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warning for greed,</a:t>
            </a:r>
            <a:r>
              <a:rPr lang="en-US" sz="8000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like the Greek Myth of King Midas.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55417" y="1466850"/>
            <a:ext cx="9791700" cy="733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8000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James Bond had a secret compartment for gold coins in his briefcase. This was based on real-life </a:t>
            </a:r>
            <a:r>
              <a:rPr lang="en-US" sz="8000" b="1">
                <a:solidFill>
                  <a:srgbClr val="003A2C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secret agents</a:t>
            </a:r>
            <a:r>
              <a:rPr lang="en-US" sz="8000">
                <a:solidFill>
                  <a:srgbClr val="003A2C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sp>
        <p:nvSpPr>
          <p:cNvPr id="3" name="Freeform 3"/>
          <p:cNvSpPr/>
          <p:nvPr/>
        </p:nvSpPr>
        <p:spPr>
          <a:xfrm>
            <a:off x="525586" y="1997359"/>
            <a:ext cx="6588776" cy="6292281"/>
          </a:xfrm>
          <a:custGeom>
            <a:avLst/>
            <a:gdLst/>
            <a:ahLst/>
            <a:cxnLst/>
            <a:rect l="l" t="t" r="r" b="b"/>
            <a:pathLst>
              <a:path w="6588776" h="6292281">
                <a:moveTo>
                  <a:pt x="0" y="0"/>
                </a:moveTo>
                <a:lnTo>
                  <a:pt x="6588776" y="0"/>
                </a:lnTo>
                <a:lnTo>
                  <a:pt x="6588776" y="6292282"/>
                </a:lnTo>
                <a:lnTo>
                  <a:pt x="0" y="629228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744200" y="309425"/>
            <a:ext cx="6893391" cy="9668150"/>
          </a:xfrm>
          <a:custGeom>
            <a:avLst/>
            <a:gdLst/>
            <a:ahLst/>
            <a:cxnLst/>
            <a:rect l="l" t="t" r="r" b="b"/>
            <a:pathLst>
              <a:path w="6893391" h="9668150">
                <a:moveTo>
                  <a:pt x="0" y="0"/>
                </a:moveTo>
                <a:lnTo>
                  <a:pt x="6893391" y="0"/>
                </a:lnTo>
                <a:lnTo>
                  <a:pt x="6893391" y="9668150"/>
                </a:lnTo>
                <a:lnTo>
                  <a:pt x="0" y="966815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028700" y="3451463"/>
            <a:ext cx="7802778" cy="3941843"/>
            <a:chOff x="0" y="286455"/>
            <a:chExt cx="10403704" cy="5255790"/>
          </a:xfrm>
        </p:grpSpPr>
        <p:sp>
          <p:nvSpPr>
            <p:cNvPr id="5" name="TextBox 5"/>
            <p:cNvSpPr txBox="1"/>
            <p:nvPr/>
          </p:nvSpPr>
          <p:spPr>
            <a:xfrm>
              <a:off x="732365" y="286455"/>
              <a:ext cx="9671339" cy="4512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b="1" u="none" dirty="0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What story can you write about gold?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003765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65492" y="1455225"/>
            <a:ext cx="17557016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  <a:spcBef>
                <a:spcPct val="0"/>
              </a:spcBef>
            </a:pPr>
            <a:r>
              <a:rPr lang="en-US" sz="4400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Use the Museum’s Story Worksheet to help you plan and write your story.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CA937-39B9-92B8-DEDD-B15C53890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90" y="2539366"/>
            <a:ext cx="4701140" cy="671893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BE19FD-1108-D856-C4A3-DF54D80B6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9" y="2533932"/>
            <a:ext cx="4767160" cy="669075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D6E025-73DC-2063-95C3-999B5C12D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985" y="2539366"/>
            <a:ext cx="4773702" cy="671893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72B5C1-7F93-AE18-999F-3CAC427FAF69}"/>
              </a:ext>
            </a:extLst>
          </p:cNvPr>
          <p:cNvSpPr txBox="1"/>
          <p:nvPr/>
        </p:nvSpPr>
        <p:spPr>
          <a:xfrm>
            <a:off x="-304800" y="8242875"/>
            <a:ext cx="188976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8800"/>
              </a:lnSpc>
            </a:pPr>
            <a:r>
              <a:rPr lang="en-US" sz="6000" u="none" dirty="0">
                <a:solidFill>
                  <a:srgbClr val="013D3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Copyright Royal Mint Museum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3596F-B887-31F8-CB2B-67575BEDBE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67" y="1181100"/>
            <a:ext cx="994966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5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72692" y="2219325"/>
            <a:ext cx="4549535" cy="5838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79"/>
              </a:lnSpc>
            </a:pPr>
            <a:r>
              <a:rPr lang="en-US" sz="6399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Gold is </a:t>
            </a:r>
            <a:r>
              <a:rPr lang="en-US" sz="6399" b="1" u="none">
                <a:solidFill>
                  <a:srgbClr val="013D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solid</a:t>
            </a:r>
            <a:r>
              <a:rPr lang="en-US" sz="6399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at room temperature, with a high melting point.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10913" y="377698"/>
            <a:ext cx="10817964" cy="9531604"/>
            <a:chOff x="0" y="0"/>
            <a:chExt cx="9224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22493" cy="812800"/>
            </a:xfrm>
            <a:custGeom>
              <a:avLst/>
              <a:gdLst/>
              <a:ahLst/>
              <a:cxnLst/>
              <a:rect l="l" t="t" r="r" b="b"/>
              <a:pathLst>
                <a:path w="922493" h="812800">
                  <a:moveTo>
                    <a:pt x="0" y="0"/>
                  </a:moveTo>
                  <a:lnTo>
                    <a:pt x="922493" y="0"/>
                  </a:lnTo>
                  <a:lnTo>
                    <a:pt x="92249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>
            <a:off x="14847460" y="9113855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9416" y="2020266"/>
            <a:ext cx="11006991" cy="6246467"/>
          </a:xfrm>
          <a:custGeom>
            <a:avLst/>
            <a:gdLst/>
            <a:ahLst/>
            <a:cxnLst/>
            <a:rect l="l" t="t" r="r" b="b"/>
            <a:pathLst>
              <a:path w="11006991" h="6246467">
                <a:moveTo>
                  <a:pt x="0" y="0"/>
                </a:moveTo>
                <a:lnTo>
                  <a:pt x="11006991" y="0"/>
                </a:lnTo>
                <a:lnTo>
                  <a:pt x="11006991" y="6246468"/>
                </a:lnTo>
                <a:lnTo>
                  <a:pt x="0" y="624646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1466407" y="4086225"/>
            <a:ext cx="6394724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Gold is </a:t>
            </a:r>
            <a:r>
              <a:rPr lang="en-US" sz="6999" b="1" u="none">
                <a:solidFill>
                  <a:srgbClr val="013D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rare.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3" name="Freeform 3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3236622"/>
            <a:ext cx="7253504" cy="4156683"/>
            <a:chOff x="0" y="0"/>
            <a:chExt cx="9671339" cy="5542244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9671339" cy="4512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b="1" u="none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Where does gold come from?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003765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381" y="1285379"/>
            <a:ext cx="17521238" cy="4948698"/>
            <a:chOff x="0" y="0"/>
            <a:chExt cx="2740173" cy="773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0173" cy="773934"/>
            </a:xfrm>
            <a:custGeom>
              <a:avLst/>
              <a:gdLst/>
              <a:ahLst/>
              <a:cxnLst/>
              <a:rect l="l" t="t" r="r" b="b"/>
              <a:pathLst>
                <a:path w="2740173" h="773934">
                  <a:moveTo>
                    <a:pt x="0" y="0"/>
                  </a:moveTo>
                  <a:lnTo>
                    <a:pt x="2740173" y="0"/>
                  </a:lnTo>
                  <a:lnTo>
                    <a:pt x="2740173" y="773934"/>
                  </a:lnTo>
                  <a:lnTo>
                    <a:pt x="0" y="773934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226084" y="6616089"/>
            <a:ext cx="15835832" cy="3176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34"/>
              </a:lnSpc>
            </a:pPr>
            <a:r>
              <a:rPr lang="en-US" sz="5195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It was formed when </a:t>
            </a:r>
            <a:r>
              <a:rPr lang="en-US" sz="5195" b="1" u="none">
                <a:solidFill>
                  <a:srgbClr val="013D39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exploding stars </a:t>
            </a:r>
            <a:r>
              <a:rPr lang="en-US" sz="5195" u="none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cast elements into space, reached the earth through meteorites that landed deep in the ground, and then slowly formed into gold.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690328"/>
            <a:ext cx="11221542" cy="7289327"/>
          </a:xfrm>
          <a:custGeom>
            <a:avLst/>
            <a:gdLst/>
            <a:ahLst/>
            <a:cxnLst/>
            <a:rect l="l" t="t" r="r" b="b"/>
            <a:pathLst>
              <a:path w="11221542" h="7289327">
                <a:moveTo>
                  <a:pt x="0" y="0"/>
                </a:moveTo>
                <a:lnTo>
                  <a:pt x="11221542" y="0"/>
                </a:lnTo>
                <a:lnTo>
                  <a:pt x="11221542" y="7289327"/>
                </a:lnTo>
                <a:lnTo>
                  <a:pt x="0" y="728932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2612356" y="4679950"/>
            <a:ext cx="4914885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</a:pPr>
            <a:r>
              <a:rPr lang="en-US" sz="6999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Gold mining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55972" y="-1620225"/>
            <a:ext cx="11306481" cy="12544227"/>
            <a:chOff x="0" y="0"/>
            <a:chExt cx="5510530" cy="6113780"/>
          </a:xfrm>
        </p:grpSpPr>
        <p:sp>
          <p:nvSpPr>
            <p:cNvPr id="3" name="Freeform 3"/>
            <p:cNvSpPr/>
            <p:nvPr/>
          </p:nvSpPr>
          <p:spPr>
            <a:xfrm>
              <a:off x="45720" y="49530"/>
              <a:ext cx="5420360" cy="6014720"/>
            </a:xfrm>
            <a:custGeom>
              <a:avLst/>
              <a:gdLst/>
              <a:ahLst/>
              <a:cxnLst/>
              <a:rect l="l" t="t" r="r" b="b"/>
              <a:pathLst>
                <a:path w="5420360" h="6014720">
                  <a:moveTo>
                    <a:pt x="5148580" y="3408680"/>
                  </a:moveTo>
                  <a:lnTo>
                    <a:pt x="5149850" y="3406140"/>
                  </a:lnTo>
                  <a:cubicBezTo>
                    <a:pt x="5322570" y="3082290"/>
                    <a:pt x="5420360" y="2711450"/>
                    <a:pt x="5420360" y="2319020"/>
                  </a:cubicBezTo>
                  <a:cubicBezTo>
                    <a:pt x="5420360" y="1038860"/>
                    <a:pt x="4381500" y="0"/>
                    <a:pt x="3101340" y="0"/>
                  </a:cubicBezTo>
                  <a:cubicBezTo>
                    <a:pt x="2259330" y="0"/>
                    <a:pt x="1521460" y="449580"/>
                    <a:pt x="1115060" y="1121410"/>
                  </a:cubicBezTo>
                  <a:cubicBezTo>
                    <a:pt x="1094740" y="1155700"/>
                    <a:pt x="1075690" y="1188720"/>
                    <a:pt x="1056640" y="1224280"/>
                  </a:cubicBezTo>
                  <a:lnTo>
                    <a:pt x="328930" y="2503170"/>
                  </a:lnTo>
                  <a:cubicBezTo>
                    <a:pt x="308610" y="2536190"/>
                    <a:pt x="290830" y="2569210"/>
                    <a:pt x="271780" y="2603500"/>
                  </a:cubicBezTo>
                  <a:lnTo>
                    <a:pt x="271780" y="2604770"/>
                  </a:lnTo>
                  <a:cubicBezTo>
                    <a:pt x="97790" y="2929890"/>
                    <a:pt x="0" y="3300730"/>
                    <a:pt x="0" y="3695700"/>
                  </a:cubicBezTo>
                  <a:cubicBezTo>
                    <a:pt x="0" y="4975860"/>
                    <a:pt x="1038860" y="6014720"/>
                    <a:pt x="2319020" y="6014720"/>
                  </a:cubicBezTo>
                  <a:cubicBezTo>
                    <a:pt x="3243580" y="6014720"/>
                    <a:pt x="4042410" y="5472430"/>
                    <a:pt x="4414520" y="4688840"/>
                  </a:cubicBezTo>
                  <a:lnTo>
                    <a:pt x="5077460" y="3533140"/>
                  </a:lnTo>
                  <a:cubicBezTo>
                    <a:pt x="5101590" y="3492500"/>
                    <a:pt x="5125720" y="3450590"/>
                    <a:pt x="5148580" y="3408680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3792035"/>
            <a:ext cx="7253504" cy="3045857"/>
            <a:chOff x="0" y="0"/>
            <a:chExt cx="9671339" cy="4061142"/>
          </a:xfrm>
        </p:grpSpPr>
        <p:sp>
          <p:nvSpPr>
            <p:cNvPr id="5" name="TextBox 5"/>
            <p:cNvSpPr txBox="1"/>
            <p:nvPr/>
          </p:nvSpPr>
          <p:spPr>
            <a:xfrm>
              <a:off x="0" y="66675"/>
              <a:ext cx="9671339" cy="3030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800"/>
                </a:lnSpc>
              </a:pPr>
              <a:r>
                <a:rPr lang="en-US" sz="8000" b="1" u="none">
                  <a:solidFill>
                    <a:srgbClr val="013D3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How is gold used?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522663"/>
              <a:ext cx="9601052" cy="538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88419" y="697141"/>
            <a:ext cx="3972886" cy="3972886"/>
          </a:xfrm>
          <a:custGeom>
            <a:avLst/>
            <a:gdLst/>
            <a:ahLst/>
            <a:cxnLst/>
            <a:rect l="l" t="t" r="r" b="b"/>
            <a:pathLst>
              <a:path w="3972886" h="3972886">
                <a:moveTo>
                  <a:pt x="0" y="0"/>
                </a:moveTo>
                <a:lnTo>
                  <a:pt x="3972887" y="0"/>
                </a:lnTo>
                <a:lnTo>
                  <a:pt x="3972887" y="3972886"/>
                </a:lnTo>
                <a:lnTo>
                  <a:pt x="0" y="397288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278604" y="1018706"/>
            <a:ext cx="4070771" cy="4070771"/>
          </a:xfrm>
          <a:custGeom>
            <a:avLst/>
            <a:gdLst/>
            <a:ahLst/>
            <a:cxnLst/>
            <a:rect l="l" t="t" r="r" b="b"/>
            <a:pathLst>
              <a:path w="4070771" h="4070771">
                <a:moveTo>
                  <a:pt x="0" y="0"/>
                </a:moveTo>
                <a:lnTo>
                  <a:pt x="4070771" y="0"/>
                </a:lnTo>
                <a:lnTo>
                  <a:pt x="4070771" y="4070770"/>
                </a:lnTo>
                <a:lnTo>
                  <a:pt x="0" y="407077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652887" y="5413326"/>
            <a:ext cx="1939033" cy="3847259"/>
          </a:xfrm>
          <a:custGeom>
            <a:avLst/>
            <a:gdLst/>
            <a:ahLst/>
            <a:cxnLst/>
            <a:rect l="l" t="t" r="r" b="b"/>
            <a:pathLst>
              <a:path w="1939033" h="3847259">
                <a:moveTo>
                  <a:pt x="0" y="0"/>
                </a:moveTo>
                <a:lnTo>
                  <a:pt x="1939034" y="0"/>
                </a:lnTo>
                <a:lnTo>
                  <a:pt x="1939034" y="3847259"/>
                </a:lnTo>
                <a:lnTo>
                  <a:pt x="0" y="384725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3558606" y="6056500"/>
            <a:ext cx="4802700" cy="3201800"/>
          </a:xfrm>
          <a:custGeom>
            <a:avLst/>
            <a:gdLst/>
            <a:ahLst/>
            <a:cxnLst/>
            <a:rect l="l" t="t" r="r" b="b"/>
            <a:pathLst>
              <a:path w="4802700" h="3201800">
                <a:moveTo>
                  <a:pt x="0" y="0"/>
                </a:moveTo>
                <a:lnTo>
                  <a:pt x="4802700" y="0"/>
                </a:lnTo>
                <a:lnTo>
                  <a:pt x="4802700" y="3201800"/>
                </a:lnTo>
                <a:lnTo>
                  <a:pt x="0" y="32018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585992" y="2284305"/>
            <a:ext cx="3387521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Currency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37656" y="2284305"/>
            <a:ext cx="3053979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Jewellery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37656" y="7145814"/>
            <a:ext cx="4917953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Status Symbol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8600" y="7145814"/>
            <a:ext cx="1521152" cy="84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6"/>
              </a:lnSpc>
            </a:pPr>
            <a:r>
              <a:rPr lang="en-US" sz="5878">
                <a:solidFill>
                  <a:srgbClr val="013D3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Art 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187114"/>
            <a:ext cx="3155949" cy="841586"/>
          </a:xfrm>
          <a:custGeom>
            <a:avLst/>
            <a:gdLst/>
            <a:ahLst/>
            <a:cxnLst/>
            <a:rect l="l" t="t" r="r" b="b"/>
            <a:pathLst>
              <a:path w="3155949" h="841586">
                <a:moveTo>
                  <a:pt x="0" y="0"/>
                </a:moveTo>
                <a:lnTo>
                  <a:pt x="3155949" y="0"/>
                </a:lnTo>
                <a:lnTo>
                  <a:pt x="3155949" y="841586"/>
                </a:lnTo>
                <a:lnTo>
                  <a:pt x="0" y="841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290</Words>
  <Application>Microsoft Office PowerPoint</Application>
  <PresentationFormat>Custom</PresentationFormat>
  <Paragraphs>35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Arial</vt:lpstr>
      <vt:lpstr>Glacial Indifference Bold</vt:lpstr>
      <vt:lpstr>League Spartan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Mint Museum Gold Short Story Powerpoint</dc:title>
  <cp:lastModifiedBy>Megan James</cp:lastModifiedBy>
  <cp:revision>7</cp:revision>
  <dcterms:created xsi:type="dcterms:W3CDTF">2006-08-16T00:00:00Z</dcterms:created>
  <dcterms:modified xsi:type="dcterms:W3CDTF">2026-01-23T17:25:12Z</dcterms:modified>
  <dc:identifier>DAG_FX6AzIg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2a54f0-57cc-4755-bf6a-eefbfe1317f8_Enabled">
    <vt:lpwstr>true</vt:lpwstr>
  </property>
  <property fmtid="{D5CDD505-2E9C-101B-9397-08002B2CF9AE}" pid="3" name="MSIP_Label_3c2a54f0-57cc-4755-bf6a-eefbfe1317f8_SetDate">
    <vt:lpwstr>2026-01-23T16:10:44Z</vt:lpwstr>
  </property>
  <property fmtid="{D5CDD505-2E9C-101B-9397-08002B2CF9AE}" pid="4" name="MSIP_Label_3c2a54f0-57cc-4755-bf6a-eefbfe1317f8_Method">
    <vt:lpwstr>Privileged</vt:lpwstr>
  </property>
  <property fmtid="{D5CDD505-2E9C-101B-9397-08002B2CF9AE}" pid="5" name="MSIP_Label_3c2a54f0-57cc-4755-bf6a-eefbfe1317f8_Name">
    <vt:lpwstr>Public</vt:lpwstr>
  </property>
  <property fmtid="{D5CDD505-2E9C-101B-9397-08002B2CF9AE}" pid="6" name="MSIP_Label_3c2a54f0-57cc-4755-bf6a-eefbfe1317f8_SiteId">
    <vt:lpwstr>4631eb86-d53b-4f2b-8380-8d5d930bc687</vt:lpwstr>
  </property>
  <property fmtid="{D5CDD505-2E9C-101B-9397-08002B2CF9AE}" pid="7" name="MSIP_Label_3c2a54f0-57cc-4755-bf6a-eefbfe1317f8_ActionId">
    <vt:lpwstr>c9b5f4d9-72e8-4a47-8c81-0cadfc685557</vt:lpwstr>
  </property>
  <property fmtid="{D5CDD505-2E9C-101B-9397-08002B2CF9AE}" pid="8" name="MSIP_Label_3c2a54f0-57cc-4755-bf6a-eefbfe1317f8_ContentBits">
    <vt:lpwstr>0</vt:lpwstr>
  </property>
  <property fmtid="{D5CDD505-2E9C-101B-9397-08002B2CF9AE}" pid="9" name="MSIP_Label_3c2a54f0-57cc-4755-bf6a-eefbfe1317f8_Tag">
    <vt:lpwstr>10, 0, 1, 1</vt:lpwstr>
  </property>
</Properties>
</file>