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8288000" cy="10287000"/>
  <p:notesSz cx="6858000" cy="9144000"/>
  <p:embeddedFontLst>
    <p:embeddedFont>
      <p:font typeface="Glacial Indifference" panose="020B0604020202020204" charset="0"/>
      <p:regular r:id="rId28"/>
    </p:embeddedFont>
    <p:embeddedFont>
      <p:font typeface="Glacial Indifference Bold" panose="020B0604020202020204" charset="0"/>
      <p:regular r:id="rId29"/>
    </p:embeddedFont>
    <p:embeddedFont>
      <p:font typeface="League Spartan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4796102"/>
            <a:ext cx="7253504" cy="1935030"/>
            <a:chOff x="0" y="0"/>
            <a:chExt cx="9671339" cy="2580041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671339" cy="1549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Beth yw aur?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41561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7640" y="2324689"/>
            <a:ext cx="3764423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Technoleg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7640" y="6848546"/>
            <a:ext cx="3961628" cy="166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Archwilio’r Gofod </a:t>
            </a:r>
          </a:p>
        </p:txBody>
      </p:sp>
      <p:sp>
        <p:nvSpPr>
          <p:cNvPr id="4" name="Freeform 4"/>
          <p:cNvSpPr/>
          <p:nvPr/>
        </p:nvSpPr>
        <p:spPr>
          <a:xfrm>
            <a:off x="4239044" y="1028700"/>
            <a:ext cx="4637098" cy="3390536"/>
          </a:xfrm>
          <a:custGeom>
            <a:avLst/>
            <a:gdLst/>
            <a:ahLst/>
            <a:cxnLst/>
            <a:rect l="l" t="t" r="r" b="b"/>
            <a:pathLst>
              <a:path w="4637098" h="3390536">
                <a:moveTo>
                  <a:pt x="0" y="0"/>
                </a:moveTo>
                <a:lnTo>
                  <a:pt x="4637098" y="0"/>
                </a:lnTo>
                <a:lnTo>
                  <a:pt x="4637098" y="3390536"/>
                </a:lnTo>
                <a:lnTo>
                  <a:pt x="0" y="33905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660663" y="5201259"/>
            <a:ext cx="3793859" cy="3793859"/>
          </a:xfrm>
          <a:custGeom>
            <a:avLst/>
            <a:gdLst/>
            <a:ahLst/>
            <a:cxnLst/>
            <a:rect l="l" t="t" r="r" b="b"/>
            <a:pathLst>
              <a:path w="3793859" h="3793859">
                <a:moveTo>
                  <a:pt x="0" y="0"/>
                </a:moveTo>
                <a:lnTo>
                  <a:pt x="3793859" y="0"/>
                </a:lnTo>
                <a:lnTo>
                  <a:pt x="3793859" y="3793859"/>
                </a:lnTo>
                <a:lnTo>
                  <a:pt x="0" y="379385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426956" y="1028700"/>
            <a:ext cx="4335511" cy="3788152"/>
          </a:xfrm>
          <a:custGeom>
            <a:avLst/>
            <a:gdLst/>
            <a:ahLst/>
            <a:cxnLst/>
            <a:rect l="l" t="t" r="r" b="b"/>
            <a:pathLst>
              <a:path w="4335511" h="3788152">
                <a:moveTo>
                  <a:pt x="0" y="0"/>
                </a:moveTo>
                <a:lnTo>
                  <a:pt x="4335511" y="0"/>
                </a:lnTo>
                <a:lnTo>
                  <a:pt x="4335511" y="3788152"/>
                </a:lnTo>
                <a:lnTo>
                  <a:pt x="0" y="378815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884156" y="6440222"/>
            <a:ext cx="3832344" cy="2554896"/>
          </a:xfrm>
          <a:custGeom>
            <a:avLst/>
            <a:gdLst/>
            <a:ahLst/>
            <a:cxnLst/>
            <a:rect l="l" t="t" r="r" b="b"/>
            <a:pathLst>
              <a:path w="3832344" h="2554896">
                <a:moveTo>
                  <a:pt x="0" y="0"/>
                </a:moveTo>
                <a:lnTo>
                  <a:pt x="3832344" y="0"/>
                </a:lnTo>
                <a:lnTo>
                  <a:pt x="3832344" y="2554896"/>
                </a:lnTo>
                <a:lnTo>
                  <a:pt x="0" y="255489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9144000" y="2324689"/>
            <a:ext cx="4282956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Bwyd a Diod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7145814"/>
            <a:ext cx="4550815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Deintyddiaeth 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2435643"/>
            <a:ext cx="7253504" cy="7489163"/>
            <a:chOff x="0" y="0"/>
            <a:chExt cx="9671339" cy="9985550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671339" cy="8955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Sut y</a:t>
              </a: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mae’r Bathdy Brenhinol yn defnyddio aur?</a:t>
              </a:r>
            </a:p>
            <a:p>
              <a:pPr marL="0" lvl="0" indent="0" algn="l">
                <a:lnSpc>
                  <a:spcPts val="8800"/>
                </a:lnSpc>
              </a:pPr>
              <a:endParaRPr lang="en-US" sz="8000" b="1" u="none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447071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43626" y="1300713"/>
            <a:ext cx="6007669" cy="716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90"/>
              </a:lnSpc>
            </a:pPr>
            <a:r>
              <a:rPr lang="en-US" sz="590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Yn fwy diweddar, d</a:t>
            </a:r>
            <a:r>
              <a:rPr lang="en-US" sz="5908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atblygodd y Bathdy broses newydd ar gyfer </a:t>
            </a:r>
            <a:r>
              <a:rPr lang="en-US" sz="5908" b="1" u="none">
                <a:solidFill>
                  <a:srgbClr val="013D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ailgylchu</a:t>
            </a:r>
            <a:r>
              <a:rPr lang="en-US" sz="5908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metelau gwerthfawr sy’n deillio o wastraff electronig.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10913" y="377698"/>
            <a:ext cx="10817964" cy="9531604"/>
            <a:chOff x="0" y="0"/>
            <a:chExt cx="9224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2493" cy="812800"/>
            </a:xfrm>
            <a:custGeom>
              <a:avLst/>
              <a:gdLst/>
              <a:ahLst/>
              <a:cxnLst/>
              <a:rect l="l" t="t" r="r" b="b"/>
              <a:pathLst>
                <a:path w="922493" h="812800">
                  <a:moveTo>
                    <a:pt x="0" y="0"/>
                  </a:moveTo>
                  <a:lnTo>
                    <a:pt x="922493" y="0"/>
                  </a:lnTo>
                  <a:lnTo>
                    <a:pt x="92249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14847460" y="9113855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9524" y="2324689"/>
            <a:ext cx="3764423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Darnau Aur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524" y="7258121"/>
            <a:ext cx="3961628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Eurfarrau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94923" y="7100137"/>
            <a:ext cx="3132034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Medalau </a:t>
            </a:r>
          </a:p>
        </p:txBody>
      </p:sp>
      <p:sp>
        <p:nvSpPr>
          <p:cNvPr id="5" name="Freeform 5"/>
          <p:cNvSpPr/>
          <p:nvPr/>
        </p:nvSpPr>
        <p:spPr>
          <a:xfrm>
            <a:off x="4466651" y="895226"/>
            <a:ext cx="3882745" cy="3657484"/>
          </a:xfrm>
          <a:custGeom>
            <a:avLst/>
            <a:gdLst/>
            <a:ahLst/>
            <a:cxnLst/>
            <a:rect l="l" t="t" r="r" b="b"/>
            <a:pathLst>
              <a:path w="3882745" h="3657484">
                <a:moveTo>
                  <a:pt x="0" y="0"/>
                </a:moveTo>
                <a:lnTo>
                  <a:pt x="3882745" y="0"/>
                </a:lnTo>
                <a:lnTo>
                  <a:pt x="3882745" y="3657484"/>
                </a:lnTo>
                <a:lnTo>
                  <a:pt x="0" y="36574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66517" y="5143500"/>
            <a:ext cx="3788983" cy="4419236"/>
          </a:xfrm>
          <a:custGeom>
            <a:avLst/>
            <a:gdLst/>
            <a:ahLst/>
            <a:cxnLst/>
            <a:rect l="l" t="t" r="r" b="b"/>
            <a:pathLst>
              <a:path w="3788983" h="4419236">
                <a:moveTo>
                  <a:pt x="0" y="0"/>
                </a:moveTo>
                <a:lnTo>
                  <a:pt x="3788983" y="0"/>
                </a:lnTo>
                <a:lnTo>
                  <a:pt x="3788983" y="4419236"/>
                </a:lnTo>
                <a:lnTo>
                  <a:pt x="0" y="44192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4125119" y="1028700"/>
            <a:ext cx="3271779" cy="3816002"/>
          </a:xfrm>
          <a:custGeom>
            <a:avLst/>
            <a:gdLst/>
            <a:ahLst/>
            <a:cxnLst/>
            <a:rect l="l" t="t" r="r" b="b"/>
            <a:pathLst>
              <a:path w="3271779" h="3816002">
                <a:moveTo>
                  <a:pt x="0" y="0"/>
                </a:moveTo>
                <a:lnTo>
                  <a:pt x="3271779" y="0"/>
                </a:lnTo>
                <a:lnTo>
                  <a:pt x="3271779" y="3816002"/>
                </a:lnTo>
                <a:lnTo>
                  <a:pt x="0" y="381600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4466651" y="5613022"/>
            <a:ext cx="4677349" cy="4088755"/>
          </a:xfrm>
          <a:custGeom>
            <a:avLst/>
            <a:gdLst/>
            <a:ahLst/>
            <a:cxnLst/>
            <a:rect l="l" t="t" r="r" b="b"/>
            <a:pathLst>
              <a:path w="4677349" h="4088755">
                <a:moveTo>
                  <a:pt x="0" y="0"/>
                </a:moveTo>
                <a:lnTo>
                  <a:pt x="4677349" y="0"/>
                </a:lnTo>
                <a:lnTo>
                  <a:pt x="4677349" y="4088756"/>
                </a:lnTo>
                <a:lnTo>
                  <a:pt x="0" y="408875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0085869" y="2324689"/>
            <a:ext cx="3329781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6"/>
              </a:lnSpc>
              <a:spcBef>
                <a:spcPct val="0"/>
              </a:spcBef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Gemwaith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2103618"/>
            <a:ext cx="7253504" cy="8599989"/>
            <a:chOff x="0" y="0"/>
            <a:chExt cx="9671339" cy="11466652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671339" cy="10436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 oe</a:t>
              </a: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 yna aur yng nghasgliad Amgueddfa’r Bathdy Brenhinol?</a:t>
              </a:r>
            </a:p>
            <a:p>
              <a:pPr marL="0" lvl="0" indent="0" algn="l">
                <a:lnSpc>
                  <a:spcPts val="8800"/>
                </a:lnSpc>
              </a:pPr>
              <a:endParaRPr lang="en-US" sz="8000" b="1" u="none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928173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350" y="809748"/>
            <a:ext cx="8667504" cy="8667504"/>
          </a:xfrm>
          <a:custGeom>
            <a:avLst/>
            <a:gdLst/>
            <a:ahLst/>
            <a:cxnLst/>
            <a:rect l="l" t="t" r="r" b="b"/>
            <a:pathLst>
              <a:path w="8667504" h="8667504">
                <a:moveTo>
                  <a:pt x="0" y="0"/>
                </a:moveTo>
                <a:lnTo>
                  <a:pt x="8667504" y="0"/>
                </a:lnTo>
                <a:lnTo>
                  <a:pt x="8667504" y="8667504"/>
                </a:lnTo>
                <a:lnTo>
                  <a:pt x="0" y="86675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144000" y="1676661"/>
            <a:ext cx="8375859" cy="700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99"/>
              </a:lnSpc>
            </a:pPr>
            <a:r>
              <a:rPr lang="en-US" sz="8287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Mae yna bob mathau o wrthrychau a darnau aur yng nghasgliad yr Amgueddfa.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35784" y="1085850"/>
            <a:ext cx="9423516" cy="8765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59"/>
              </a:lnSpc>
            </a:pPr>
            <a:r>
              <a:rPr lang="en-US" sz="6900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Ystyr </a:t>
            </a:r>
            <a:r>
              <a:rPr lang="en-US" sz="6900" b="1">
                <a:solidFill>
                  <a:srgbClr val="013D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‘celc’</a:t>
            </a:r>
            <a:r>
              <a:rPr lang="en-US" sz="6900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yw casgliad o drysorau aur neu drysorau o fath arall a gladdwyd neu a guddiwyd, yn ôl pob tebyg yn ystod cyfnodau llawn perygl neu yn ystod rhyfel. </a:t>
            </a:r>
          </a:p>
          <a:p>
            <a:pPr marL="0" lvl="0" indent="0" algn="l">
              <a:lnSpc>
                <a:spcPts val="7659"/>
              </a:lnSpc>
            </a:pPr>
            <a:endParaRPr lang="en-US" sz="6900">
              <a:solidFill>
                <a:srgbClr val="013D39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827973" y="1741633"/>
            <a:ext cx="8534319" cy="6803734"/>
          </a:xfrm>
          <a:custGeom>
            <a:avLst/>
            <a:gdLst/>
            <a:ahLst/>
            <a:cxnLst/>
            <a:rect l="l" t="t" r="r" b="b"/>
            <a:pathLst>
              <a:path w="8534319" h="6803734">
                <a:moveTo>
                  <a:pt x="0" y="0"/>
                </a:moveTo>
                <a:lnTo>
                  <a:pt x="8534319" y="0"/>
                </a:lnTo>
                <a:lnTo>
                  <a:pt x="8534319" y="6803734"/>
                </a:lnTo>
                <a:lnTo>
                  <a:pt x="0" y="68037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0960064" cy="12159886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028700" y="3781416"/>
            <a:ext cx="7253504" cy="4156683"/>
            <a:chOff x="0" y="0"/>
            <a:chExt cx="9671339" cy="5542244"/>
          </a:xfrm>
        </p:grpSpPr>
        <p:sp>
          <p:nvSpPr>
            <p:cNvPr id="6" name="TextBox 6"/>
            <p:cNvSpPr txBox="1"/>
            <p:nvPr/>
          </p:nvSpPr>
          <p:spPr>
            <a:xfrm>
              <a:off x="0" y="66675"/>
              <a:ext cx="9671339" cy="4512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</a:t>
              </a: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traeon sy’n sôn am aur</a:t>
              </a:r>
            </a:p>
            <a:p>
              <a:pPr marL="0" lvl="0" indent="0" algn="l">
                <a:lnSpc>
                  <a:spcPts val="8800"/>
                </a:lnSpc>
              </a:pPr>
              <a:endParaRPr lang="en-US" sz="8000" b="1" u="none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003765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2122" y="3762067"/>
            <a:ext cx="9145878" cy="449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99"/>
              </a:lnSpc>
            </a:pPr>
            <a:r>
              <a:rPr lang="en-US" sz="7999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Mae yna straeon rhyfeddol sy’n sôn am aur, fel stori </a:t>
            </a:r>
            <a:r>
              <a:rPr lang="en-US" sz="7999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Rumpelstiltskin</a:t>
            </a:r>
            <a:r>
              <a:rPr lang="en-US" sz="7999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</a:p>
        </p:txBody>
      </p:sp>
      <p:sp>
        <p:nvSpPr>
          <p:cNvPr id="3" name="Freeform 3"/>
          <p:cNvSpPr/>
          <p:nvPr/>
        </p:nvSpPr>
        <p:spPr>
          <a:xfrm>
            <a:off x="538244" y="2041125"/>
            <a:ext cx="7535181" cy="6753406"/>
          </a:xfrm>
          <a:custGeom>
            <a:avLst/>
            <a:gdLst/>
            <a:ahLst/>
            <a:cxnLst/>
            <a:rect l="l" t="t" r="r" b="b"/>
            <a:pathLst>
              <a:path w="7535181" h="6753406">
                <a:moveTo>
                  <a:pt x="0" y="0"/>
                </a:moveTo>
                <a:lnTo>
                  <a:pt x="7535181" y="0"/>
                </a:lnTo>
                <a:lnTo>
                  <a:pt x="7535181" y="6753406"/>
                </a:lnTo>
                <a:lnTo>
                  <a:pt x="0" y="675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7263" y="1441966"/>
            <a:ext cx="16033474" cy="159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7"/>
              </a:lnSpc>
            </a:pPr>
            <a:r>
              <a:rPr lang="en-US" sz="5697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Roedd y Groegiaid gynt yn credu mai seirff enfawr oedd </a:t>
            </a:r>
            <a:r>
              <a:rPr lang="en-US" sz="5697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dreigiau</a:t>
            </a:r>
            <a:r>
              <a:rPr lang="en-US" sz="5697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a’u bod yn amddiffyn trysorau aur.</a:t>
            </a:r>
          </a:p>
        </p:txBody>
      </p:sp>
      <p:sp>
        <p:nvSpPr>
          <p:cNvPr id="3" name="Freeform 3"/>
          <p:cNvSpPr/>
          <p:nvPr/>
        </p:nvSpPr>
        <p:spPr>
          <a:xfrm>
            <a:off x="3312214" y="3394439"/>
            <a:ext cx="11663572" cy="6269170"/>
          </a:xfrm>
          <a:custGeom>
            <a:avLst/>
            <a:gdLst/>
            <a:ahLst/>
            <a:cxnLst/>
            <a:rect l="l" t="t" r="r" b="b"/>
            <a:pathLst>
              <a:path w="11663572" h="6269170">
                <a:moveTo>
                  <a:pt x="0" y="0"/>
                </a:moveTo>
                <a:lnTo>
                  <a:pt x="11663572" y="0"/>
                </a:lnTo>
                <a:lnTo>
                  <a:pt x="11663572" y="6269170"/>
                </a:lnTo>
                <a:lnTo>
                  <a:pt x="0" y="626917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652722" y="4086225"/>
            <a:ext cx="693951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Mae aur yn</a:t>
            </a:r>
            <a:r>
              <a:rPr lang="en-US" sz="6999" b="1" u="none">
                <a:solidFill>
                  <a:srgbClr val="013D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fetel.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E3D5C-84EC-5CC2-1A73-B0A205692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295" y="1028700"/>
            <a:ext cx="11623950" cy="7749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67705" y="914400"/>
            <a:ext cx="7691595" cy="845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Mae straeon am </a:t>
            </a:r>
            <a:r>
              <a:rPr lang="en-US" sz="6999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drysorau cudd a chladdedig</a:t>
            </a:r>
            <a:r>
              <a:rPr lang="en-US" sz="6999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– rhai gwirioneddol a ffuglennol – wedi tanio dychymyg pobl ers canrifoedd.</a:t>
            </a:r>
          </a:p>
        </p:txBody>
      </p:sp>
      <p:sp>
        <p:nvSpPr>
          <p:cNvPr id="3" name="Freeform 3"/>
          <p:cNvSpPr/>
          <p:nvPr/>
        </p:nvSpPr>
        <p:spPr>
          <a:xfrm>
            <a:off x="514350" y="1878913"/>
            <a:ext cx="7341365" cy="6529174"/>
          </a:xfrm>
          <a:custGeom>
            <a:avLst/>
            <a:gdLst/>
            <a:ahLst/>
            <a:cxnLst/>
            <a:rect l="l" t="t" r="r" b="b"/>
            <a:pathLst>
              <a:path w="7341365" h="6529174">
                <a:moveTo>
                  <a:pt x="0" y="0"/>
                </a:moveTo>
                <a:lnTo>
                  <a:pt x="7341365" y="0"/>
                </a:lnTo>
                <a:lnTo>
                  <a:pt x="7341365" y="6529174"/>
                </a:lnTo>
                <a:lnTo>
                  <a:pt x="0" y="6529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34195" y="1525588"/>
            <a:ext cx="8449110" cy="7064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Mae pobl wrth eu bodd yn darllen am anturiaethau </a:t>
            </a:r>
            <a:r>
              <a:rPr lang="en-US" sz="8000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môr-ladron</a:t>
            </a:r>
            <a:r>
              <a:rPr lang="en-US" sz="8000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yn chwilio am aur.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700256"/>
            <a:ext cx="6343650" cy="8558044"/>
          </a:xfrm>
          <a:custGeom>
            <a:avLst/>
            <a:gdLst/>
            <a:ahLst/>
            <a:cxnLst/>
            <a:rect l="l" t="t" r="r" b="b"/>
            <a:pathLst>
              <a:path w="6343650" h="8558044">
                <a:moveTo>
                  <a:pt x="0" y="0"/>
                </a:moveTo>
                <a:lnTo>
                  <a:pt x="6343650" y="0"/>
                </a:lnTo>
                <a:lnTo>
                  <a:pt x="6343650" y="8558044"/>
                </a:lnTo>
                <a:lnTo>
                  <a:pt x="0" y="855804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07950" y="3323847"/>
            <a:ext cx="6104616" cy="4407739"/>
          </a:xfrm>
          <a:custGeom>
            <a:avLst/>
            <a:gdLst/>
            <a:ahLst/>
            <a:cxnLst/>
            <a:rect l="l" t="t" r="r" b="b"/>
            <a:pathLst>
              <a:path w="6104616" h="4407739">
                <a:moveTo>
                  <a:pt x="0" y="0"/>
                </a:moveTo>
                <a:lnTo>
                  <a:pt x="6104615" y="0"/>
                </a:lnTo>
                <a:lnTo>
                  <a:pt x="6104615" y="4407739"/>
                </a:lnTo>
                <a:lnTo>
                  <a:pt x="0" y="4407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7150337" y="1933575"/>
            <a:ext cx="11137663" cy="641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</a:pPr>
            <a:r>
              <a:rPr lang="en-US" sz="7000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Yn aml, defnyddir aur fel arwydd o drachwant. Yn y </a:t>
            </a:r>
            <a:r>
              <a:rPr lang="en-US" sz="7000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Mabinogion</a:t>
            </a:r>
            <a:r>
              <a:rPr lang="en-US" sz="7000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mae powlen hud yn caethiwo’r cymeriadau sy’n cyffwrdd ynddi.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10622" y="1400175"/>
            <a:ext cx="9791700" cy="747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</a:pPr>
            <a:r>
              <a:rPr lang="en-US" sz="7000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Roedd gan James Bond le cudd yn ei fag dogfennau ar gyfer darnau arian, ac fe seiliwyd hyn ar </a:t>
            </a:r>
            <a:r>
              <a:rPr lang="en-US" sz="7000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gudd-weithredwyr</a:t>
            </a:r>
            <a:r>
              <a:rPr lang="en-US" sz="7000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go iawn a gâi ddarnau aur.</a:t>
            </a:r>
          </a:p>
        </p:txBody>
      </p:sp>
      <p:sp>
        <p:nvSpPr>
          <p:cNvPr id="3" name="Freeform 3"/>
          <p:cNvSpPr/>
          <p:nvPr/>
        </p:nvSpPr>
        <p:spPr>
          <a:xfrm>
            <a:off x="525586" y="1997359"/>
            <a:ext cx="6588776" cy="6292281"/>
          </a:xfrm>
          <a:custGeom>
            <a:avLst/>
            <a:gdLst/>
            <a:ahLst/>
            <a:cxnLst/>
            <a:rect l="l" t="t" r="r" b="b"/>
            <a:pathLst>
              <a:path w="6588776" h="6292281">
                <a:moveTo>
                  <a:pt x="0" y="0"/>
                </a:moveTo>
                <a:lnTo>
                  <a:pt x="6588776" y="0"/>
                </a:lnTo>
                <a:lnTo>
                  <a:pt x="6588776" y="6292282"/>
                </a:lnTo>
                <a:lnTo>
                  <a:pt x="0" y="62922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972800" y="309425"/>
            <a:ext cx="6893391" cy="9668150"/>
          </a:xfrm>
          <a:custGeom>
            <a:avLst/>
            <a:gdLst/>
            <a:ahLst/>
            <a:cxnLst/>
            <a:rect l="l" t="t" r="r" b="b"/>
            <a:pathLst>
              <a:path w="6893391" h="9668150">
                <a:moveTo>
                  <a:pt x="0" y="0"/>
                </a:moveTo>
                <a:lnTo>
                  <a:pt x="6893391" y="0"/>
                </a:lnTo>
                <a:lnTo>
                  <a:pt x="6893391" y="9668150"/>
                </a:lnTo>
                <a:lnTo>
                  <a:pt x="0" y="96681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28700" y="2443730"/>
            <a:ext cx="7253504" cy="8599989"/>
            <a:chOff x="0" y="0"/>
            <a:chExt cx="9671339" cy="11466652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671339" cy="10436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Sut f</a:t>
              </a: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ath o stori y gallwch chi ei hysgrifennu am aur?</a:t>
              </a:r>
            </a:p>
            <a:p>
              <a:pPr marL="0" lvl="0" indent="0" algn="l">
                <a:lnSpc>
                  <a:spcPts val="8800"/>
                </a:lnSpc>
              </a:pP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</a:p>
            <a:p>
              <a:pPr marL="0" lvl="0" indent="0" algn="l">
                <a:lnSpc>
                  <a:spcPts val="8800"/>
                </a:lnSpc>
              </a:pPr>
              <a:endParaRPr lang="en-US" sz="8000" b="1" u="none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928173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53743" y="2547750"/>
            <a:ext cx="4734683" cy="6690750"/>
          </a:xfrm>
          <a:custGeom>
            <a:avLst/>
            <a:gdLst/>
            <a:ahLst/>
            <a:cxnLst/>
            <a:rect l="l" t="t" r="r" b="b"/>
            <a:pathLst>
              <a:path w="4734683" h="6690750">
                <a:moveTo>
                  <a:pt x="0" y="0"/>
                </a:moveTo>
                <a:lnTo>
                  <a:pt x="4734684" y="0"/>
                </a:lnTo>
                <a:lnTo>
                  <a:pt x="4734684" y="6690749"/>
                </a:lnTo>
                <a:lnTo>
                  <a:pt x="0" y="66907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 cap="sq">
            <a:solidFill>
              <a:srgbClr val="1524A9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558160" y="2567550"/>
            <a:ext cx="4701140" cy="6670949"/>
          </a:xfrm>
          <a:custGeom>
            <a:avLst/>
            <a:gdLst/>
            <a:ahLst/>
            <a:cxnLst/>
            <a:rect l="l" t="t" r="r" b="b"/>
            <a:pathLst>
              <a:path w="4701140" h="6670949">
                <a:moveTo>
                  <a:pt x="0" y="0"/>
                </a:moveTo>
                <a:lnTo>
                  <a:pt x="4701140" y="0"/>
                </a:lnTo>
                <a:lnTo>
                  <a:pt x="4701140" y="6670949"/>
                </a:lnTo>
                <a:lnTo>
                  <a:pt x="0" y="66709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 cap="sq">
            <a:solidFill>
              <a:srgbClr val="1524A9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28700" y="2567550"/>
            <a:ext cx="4655311" cy="6690750"/>
          </a:xfrm>
          <a:custGeom>
            <a:avLst/>
            <a:gdLst/>
            <a:ahLst/>
            <a:cxnLst/>
            <a:rect l="l" t="t" r="r" b="b"/>
            <a:pathLst>
              <a:path w="4655311" h="6690750">
                <a:moveTo>
                  <a:pt x="0" y="0"/>
                </a:moveTo>
                <a:lnTo>
                  <a:pt x="4655311" y="0"/>
                </a:lnTo>
                <a:lnTo>
                  <a:pt x="4655311" y="6690750"/>
                </a:lnTo>
                <a:lnTo>
                  <a:pt x="0" y="6690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 cap="sq">
            <a:solidFill>
              <a:srgbClr val="1524A9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65492" y="1220998"/>
            <a:ext cx="17557016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4400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Taflen Waith Ysgrifennu Stori: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72B5C1-7F93-AE18-999F-3CAC427FAF69}"/>
              </a:ext>
            </a:extLst>
          </p:cNvPr>
          <p:cNvSpPr txBox="1"/>
          <p:nvPr/>
        </p:nvSpPr>
        <p:spPr>
          <a:xfrm>
            <a:off x="-304801" y="7956867"/>
            <a:ext cx="18897600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6000" u="none" dirty="0" err="1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Hawlfraint</a:t>
            </a:r>
            <a:r>
              <a:rPr lang="en-US" sz="6000" u="none" dirty="0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000" u="none" dirty="0" err="1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Amguedd</a:t>
            </a:r>
            <a:r>
              <a:rPr lang="en-US" sz="6000" dirty="0" err="1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fa’r</a:t>
            </a:r>
            <a:r>
              <a:rPr lang="en-US" sz="6000" dirty="0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000" dirty="0" err="1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Bathdy</a:t>
            </a:r>
            <a:r>
              <a:rPr lang="en-US" sz="6000" dirty="0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000" dirty="0" err="1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Brenhinol</a:t>
            </a:r>
            <a:r>
              <a:rPr lang="en-US" sz="6000" u="none" dirty="0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3596F-B887-31F8-CB2B-67575BEDBE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67" y="1181100"/>
            <a:ext cx="994966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5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72692" y="1733550"/>
            <a:ext cx="4549535" cy="681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</a:pPr>
            <a:r>
              <a:rPr lang="en-US" sz="6399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Mae aur yn </a:t>
            </a:r>
            <a:r>
              <a:rPr lang="en-US" sz="6399" b="1" u="none">
                <a:solidFill>
                  <a:srgbClr val="013D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solet</a:t>
            </a:r>
            <a:r>
              <a:rPr lang="en-US" sz="6399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ar dymheredd ystafell, ac mae ganddo doddbwynt uchel.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10913" y="377698"/>
            <a:ext cx="10817964" cy="9531604"/>
            <a:chOff x="0" y="0"/>
            <a:chExt cx="9224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2493" cy="812800"/>
            </a:xfrm>
            <a:custGeom>
              <a:avLst/>
              <a:gdLst/>
              <a:ahLst/>
              <a:cxnLst/>
              <a:rect l="l" t="t" r="r" b="b"/>
              <a:pathLst>
                <a:path w="922493" h="812800">
                  <a:moveTo>
                    <a:pt x="0" y="0"/>
                  </a:moveTo>
                  <a:lnTo>
                    <a:pt x="922493" y="0"/>
                  </a:lnTo>
                  <a:lnTo>
                    <a:pt x="92249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14847460" y="9113855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9416" y="2020266"/>
            <a:ext cx="11006991" cy="6246467"/>
          </a:xfrm>
          <a:custGeom>
            <a:avLst/>
            <a:gdLst/>
            <a:ahLst/>
            <a:cxnLst/>
            <a:rect l="l" t="t" r="r" b="b"/>
            <a:pathLst>
              <a:path w="11006991" h="6246467">
                <a:moveTo>
                  <a:pt x="0" y="0"/>
                </a:moveTo>
                <a:lnTo>
                  <a:pt x="11006991" y="0"/>
                </a:lnTo>
                <a:lnTo>
                  <a:pt x="11006991" y="6246468"/>
                </a:lnTo>
                <a:lnTo>
                  <a:pt x="0" y="624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1466407" y="4086225"/>
            <a:ext cx="6394724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Mae</a:t>
            </a:r>
            <a:r>
              <a:rPr lang="en-US" sz="6999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aur yn </a:t>
            </a:r>
            <a:r>
              <a:rPr lang="en-US" sz="6999" b="1" u="none">
                <a:solidFill>
                  <a:srgbClr val="013D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brin</a:t>
            </a:r>
            <a:r>
              <a:rPr lang="en-US" sz="6999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3781416"/>
            <a:ext cx="7253504" cy="4156683"/>
            <a:chOff x="0" y="0"/>
            <a:chExt cx="9671339" cy="5542244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671339" cy="4512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 bl</a:t>
              </a: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e y daw aur?</a:t>
              </a:r>
            </a:p>
            <a:p>
              <a:pPr marL="0" lvl="0" indent="0" algn="l">
                <a:lnSpc>
                  <a:spcPts val="8800"/>
                </a:lnSpc>
              </a:pPr>
              <a:endParaRPr lang="en-US" sz="8000" b="1" u="none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003765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381" y="1285379"/>
            <a:ext cx="17521238" cy="4948698"/>
            <a:chOff x="0" y="0"/>
            <a:chExt cx="2740173" cy="773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0173" cy="773934"/>
            </a:xfrm>
            <a:custGeom>
              <a:avLst/>
              <a:gdLst/>
              <a:ahLst/>
              <a:cxnLst/>
              <a:rect l="l" t="t" r="r" b="b"/>
              <a:pathLst>
                <a:path w="2740173" h="773934">
                  <a:moveTo>
                    <a:pt x="0" y="0"/>
                  </a:moveTo>
                  <a:lnTo>
                    <a:pt x="2740173" y="0"/>
                  </a:lnTo>
                  <a:lnTo>
                    <a:pt x="2740173" y="773934"/>
                  </a:lnTo>
                  <a:lnTo>
                    <a:pt x="0" y="773934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83381" y="6224551"/>
            <a:ext cx="17674958" cy="396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34"/>
              </a:lnSpc>
            </a:pPr>
            <a:r>
              <a:rPr lang="en-US" sz="5195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Fel</a:t>
            </a:r>
            <a:r>
              <a:rPr lang="en-US" sz="5195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mwynau eraill, gellir dod o hyd i aur mewn creigiau o gwmpas y blaned. Cafodd ei ffurfio ar ôl i </a:t>
            </a:r>
            <a:r>
              <a:rPr lang="en-US" sz="5195" b="1" u="none">
                <a:solidFill>
                  <a:srgbClr val="013D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sêr ffrwydrol</a:t>
            </a:r>
            <a:r>
              <a:rPr lang="en-US" sz="5195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fwrw elfennau i’r gofod, a chyrraedd y ddaear ar ffurf meteorynnau a laniodd yn ddwfn yn y ddaear, gan droi’n aur yn araf wrth i gramen y ddaear symud.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690328"/>
            <a:ext cx="11221542" cy="7289327"/>
          </a:xfrm>
          <a:custGeom>
            <a:avLst/>
            <a:gdLst/>
            <a:ahLst/>
            <a:cxnLst/>
            <a:rect l="l" t="t" r="r" b="b"/>
            <a:pathLst>
              <a:path w="11221542" h="7289327">
                <a:moveTo>
                  <a:pt x="0" y="0"/>
                </a:moveTo>
                <a:lnTo>
                  <a:pt x="11221542" y="0"/>
                </a:lnTo>
                <a:lnTo>
                  <a:pt x="11221542" y="7289327"/>
                </a:lnTo>
                <a:lnTo>
                  <a:pt x="0" y="728932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2250242" y="2251075"/>
            <a:ext cx="5675644" cy="585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</a:pPr>
            <a:r>
              <a:rPr lang="en-US" sz="6999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Gwaith anodd yw cloddio am aur oherwydd nid oes modd ei weld yn hawdd.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3322143"/>
            <a:ext cx="7253504" cy="5267510"/>
            <a:chOff x="0" y="0"/>
            <a:chExt cx="9671339" cy="7023346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671339" cy="599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Sut y</a:t>
              </a: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caiff aur ei ddefnyddio?</a:t>
              </a:r>
            </a:p>
            <a:p>
              <a:pPr marL="0" lvl="0" indent="0" algn="l">
                <a:lnSpc>
                  <a:spcPts val="8800"/>
                </a:lnSpc>
              </a:pPr>
              <a:endParaRPr lang="en-US" sz="8000" b="1" u="none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484867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03326" y="697141"/>
            <a:ext cx="3972886" cy="3972886"/>
          </a:xfrm>
          <a:custGeom>
            <a:avLst/>
            <a:gdLst/>
            <a:ahLst/>
            <a:cxnLst/>
            <a:rect l="l" t="t" r="r" b="b"/>
            <a:pathLst>
              <a:path w="3972886" h="3972886">
                <a:moveTo>
                  <a:pt x="0" y="0"/>
                </a:moveTo>
                <a:lnTo>
                  <a:pt x="3972886" y="0"/>
                </a:lnTo>
                <a:lnTo>
                  <a:pt x="3972886" y="3972886"/>
                </a:lnTo>
                <a:lnTo>
                  <a:pt x="0" y="397288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278604" y="1018706"/>
            <a:ext cx="4070771" cy="4070771"/>
          </a:xfrm>
          <a:custGeom>
            <a:avLst/>
            <a:gdLst/>
            <a:ahLst/>
            <a:cxnLst/>
            <a:rect l="l" t="t" r="r" b="b"/>
            <a:pathLst>
              <a:path w="4070771" h="4070771">
                <a:moveTo>
                  <a:pt x="0" y="0"/>
                </a:moveTo>
                <a:lnTo>
                  <a:pt x="4070771" y="0"/>
                </a:lnTo>
                <a:lnTo>
                  <a:pt x="4070771" y="4070770"/>
                </a:lnTo>
                <a:lnTo>
                  <a:pt x="0" y="407077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652887" y="5413326"/>
            <a:ext cx="1939033" cy="3847259"/>
          </a:xfrm>
          <a:custGeom>
            <a:avLst/>
            <a:gdLst/>
            <a:ahLst/>
            <a:cxnLst/>
            <a:rect l="l" t="t" r="r" b="b"/>
            <a:pathLst>
              <a:path w="1939033" h="3847259">
                <a:moveTo>
                  <a:pt x="0" y="0"/>
                </a:moveTo>
                <a:lnTo>
                  <a:pt x="1939034" y="0"/>
                </a:lnTo>
                <a:lnTo>
                  <a:pt x="1939034" y="3847259"/>
                </a:lnTo>
                <a:lnTo>
                  <a:pt x="0" y="384725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332253" y="6058786"/>
            <a:ext cx="4802700" cy="3201800"/>
          </a:xfrm>
          <a:custGeom>
            <a:avLst/>
            <a:gdLst/>
            <a:ahLst/>
            <a:cxnLst/>
            <a:rect l="l" t="t" r="r" b="b"/>
            <a:pathLst>
              <a:path w="4802700" h="3201800">
                <a:moveTo>
                  <a:pt x="0" y="0"/>
                </a:moveTo>
                <a:lnTo>
                  <a:pt x="4802699" y="0"/>
                </a:lnTo>
                <a:lnTo>
                  <a:pt x="4802699" y="3201799"/>
                </a:lnTo>
                <a:lnTo>
                  <a:pt x="0" y="320179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479165" y="2284305"/>
            <a:ext cx="4188689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Arian Cyfred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13329" y="2284305"/>
            <a:ext cx="3865276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Gemwaith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37656" y="7145814"/>
            <a:ext cx="4917953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Symbol Statws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9165" y="7145814"/>
            <a:ext cx="3629819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Celfyddyd 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365</Words>
  <Application>Microsoft Office PowerPoint</Application>
  <PresentationFormat>Custom</PresentationFormat>
  <Paragraphs>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Arial</vt:lpstr>
      <vt:lpstr>Glacial Indifference Bold</vt:lpstr>
      <vt:lpstr>League Spartan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Cymraeg Cystadleuaeth Stori Fer Aur Pwerbwynt</dc:title>
  <cp:lastModifiedBy>Megan James</cp:lastModifiedBy>
  <cp:revision>3</cp:revision>
  <dcterms:created xsi:type="dcterms:W3CDTF">2006-08-16T00:00:00Z</dcterms:created>
  <dcterms:modified xsi:type="dcterms:W3CDTF">2026-01-23T17:37:16Z</dcterms:modified>
  <dc:identifier>DAG_PpwwSwc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2a54f0-57cc-4755-bf6a-eefbfe1317f8_Enabled">
    <vt:lpwstr>true</vt:lpwstr>
  </property>
  <property fmtid="{D5CDD505-2E9C-101B-9397-08002B2CF9AE}" pid="3" name="MSIP_Label_3c2a54f0-57cc-4755-bf6a-eefbfe1317f8_SetDate">
    <vt:lpwstr>2026-01-23T16:34:40Z</vt:lpwstr>
  </property>
  <property fmtid="{D5CDD505-2E9C-101B-9397-08002B2CF9AE}" pid="4" name="MSIP_Label_3c2a54f0-57cc-4755-bf6a-eefbfe1317f8_Method">
    <vt:lpwstr>Privileged</vt:lpwstr>
  </property>
  <property fmtid="{D5CDD505-2E9C-101B-9397-08002B2CF9AE}" pid="5" name="MSIP_Label_3c2a54f0-57cc-4755-bf6a-eefbfe1317f8_Name">
    <vt:lpwstr>Public</vt:lpwstr>
  </property>
  <property fmtid="{D5CDD505-2E9C-101B-9397-08002B2CF9AE}" pid="6" name="MSIP_Label_3c2a54f0-57cc-4755-bf6a-eefbfe1317f8_SiteId">
    <vt:lpwstr>4631eb86-d53b-4f2b-8380-8d5d930bc687</vt:lpwstr>
  </property>
  <property fmtid="{D5CDD505-2E9C-101B-9397-08002B2CF9AE}" pid="7" name="MSIP_Label_3c2a54f0-57cc-4755-bf6a-eefbfe1317f8_ActionId">
    <vt:lpwstr>3dd0662b-a9ba-484e-bc62-9ea5824ee2db</vt:lpwstr>
  </property>
  <property fmtid="{D5CDD505-2E9C-101B-9397-08002B2CF9AE}" pid="8" name="MSIP_Label_3c2a54f0-57cc-4755-bf6a-eefbfe1317f8_ContentBits">
    <vt:lpwstr>0</vt:lpwstr>
  </property>
  <property fmtid="{D5CDD505-2E9C-101B-9397-08002B2CF9AE}" pid="9" name="MSIP_Label_3c2a54f0-57cc-4755-bf6a-eefbfe1317f8_Tag">
    <vt:lpwstr>10, 0, 1, 1</vt:lpwstr>
  </property>
</Properties>
</file>