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igail Kenvyn" initials="AK" lastIdx="7" clrIdx="0">
    <p:extLst>
      <p:ext uri="{19B8F6BF-5375-455C-9EA6-DF929625EA0E}">
        <p15:presenceInfo xmlns:p15="http://schemas.microsoft.com/office/powerpoint/2012/main" userId="S-1-5-21-1334214494-1923373937-1103500926-10476" providerId="AD"/>
      </p:ext>
    </p:extLst>
  </p:cmAuthor>
  <p:cmAuthor id="2" name="Chris Barker" initials="CB" lastIdx="6" clrIdx="1">
    <p:extLst>
      <p:ext uri="{19B8F6BF-5375-455C-9EA6-DF929625EA0E}">
        <p15:presenceInfo xmlns:p15="http://schemas.microsoft.com/office/powerpoint/2012/main" userId="S-1-5-21-1334214494-1923373937-1103500926-8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61E"/>
    <a:srgbClr val="ADC984"/>
    <a:srgbClr val="3F6075"/>
    <a:srgbClr val="FF7C80"/>
    <a:srgbClr val="C0C0C0"/>
    <a:srgbClr val="FF9933"/>
    <a:srgbClr val="0099CC"/>
    <a:srgbClr val="CC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740DAC-3A8B-43E2-A10F-AA6F4216D4E6}"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347122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740DAC-3A8B-43E2-A10F-AA6F4216D4E6}"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116352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740DAC-3A8B-43E2-A10F-AA6F4216D4E6}"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120933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740DAC-3A8B-43E2-A10F-AA6F4216D4E6}"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359588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740DAC-3A8B-43E2-A10F-AA6F4216D4E6}"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2314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740DAC-3A8B-43E2-A10F-AA6F4216D4E6}"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5907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740DAC-3A8B-43E2-A10F-AA6F4216D4E6}" type="datetimeFigureOut">
              <a:rPr lang="en-GB" smtClean="0"/>
              <a:t>19/11/2020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59448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740DAC-3A8B-43E2-A10F-AA6F4216D4E6}" type="datetimeFigureOut">
              <a:rPr lang="en-GB" smtClean="0"/>
              <a:t>19/11/2020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102462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40DAC-3A8B-43E2-A10F-AA6F4216D4E6}" type="datetimeFigureOut">
              <a:rPr lang="en-GB" smtClean="0"/>
              <a:t>19/11/2020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327828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740DAC-3A8B-43E2-A10F-AA6F4216D4E6}"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106858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740DAC-3A8B-43E2-A10F-AA6F4216D4E6}"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B9B557-EA17-4E6D-8458-C4DCA9AC9ED1}" type="slidenum">
              <a:rPr lang="en-GB" smtClean="0"/>
              <a:t>‹#›</a:t>
            </a:fld>
            <a:endParaRPr lang="en-GB"/>
          </a:p>
        </p:txBody>
      </p:sp>
    </p:spTree>
    <p:extLst>
      <p:ext uri="{BB962C8B-B14F-4D97-AF65-F5344CB8AC3E}">
        <p14:creationId xmlns:p14="http://schemas.microsoft.com/office/powerpoint/2010/main" val="822253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40DAC-3A8B-43E2-A10F-AA6F4216D4E6}" type="datetimeFigureOut">
              <a:rPr lang="en-GB" smtClean="0"/>
              <a:t>19/11/2020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9B557-EA17-4E6D-8458-C4DCA9AC9ED1}" type="slidenum">
              <a:rPr lang="en-GB" smtClean="0"/>
              <a:t>‹#›</a:t>
            </a:fld>
            <a:endParaRPr lang="en-GB"/>
          </a:p>
        </p:txBody>
      </p:sp>
    </p:spTree>
    <p:extLst>
      <p:ext uri="{BB962C8B-B14F-4D97-AF65-F5344CB8AC3E}">
        <p14:creationId xmlns:p14="http://schemas.microsoft.com/office/powerpoint/2010/main" val="2226794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61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012" y="2732566"/>
            <a:ext cx="2679428" cy="3986237"/>
          </a:xfrm>
          <a:prstGeom prst="rect">
            <a:avLst/>
          </a:prstGeom>
        </p:spPr>
      </p:pic>
      <p:sp>
        <p:nvSpPr>
          <p:cNvPr id="2" name="Title 1"/>
          <p:cNvSpPr>
            <a:spLocks noGrp="1"/>
          </p:cNvSpPr>
          <p:nvPr>
            <p:ph type="ctrTitle"/>
          </p:nvPr>
        </p:nvSpPr>
        <p:spPr>
          <a:xfrm>
            <a:off x="855920" y="602820"/>
            <a:ext cx="7772400" cy="2387600"/>
          </a:xfrm>
          <a:noFill/>
        </p:spPr>
        <p:txBody>
          <a:bodyPr anchor="ctr"/>
          <a:lstStyle/>
          <a:p>
            <a:r>
              <a:rPr lang="cy-GB" b="1" dirty="0">
                <a:latin typeface="Arial Black" panose="020B0A04020102020204" pitchFamily="34" charset="0"/>
              </a:rPr>
              <a:t>Stori degoli arian</a:t>
            </a:r>
            <a:r>
              <a:rPr lang="cy-GB" dirty="0"/>
              <a:t> </a:t>
            </a:r>
            <a:endParaRPr lang="en-GB" dirty="0">
              <a:latin typeface="Arial Black" panose="020B0A04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8085" y="214799"/>
            <a:ext cx="1071036" cy="10710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820" y="2732566"/>
            <a:ext cx="2627948" cy="398623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0199" y="2732566"/>
            <a:ext cx="2616952" cy="398623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593" y="200931"/>
            <a:ext cx="2405412" cy="801804"/>
          </a:xfrm>
          <a:prstGeom prst="rect">
            <a:avLst/>
          </a:prstGeom>
        </p:spPr>
      </p:pic>
    </p:spTree>
    <p:extLst>
      <p:ext uri="{BB962C8B-B14F-4D97-AF65-F5344CB8AC3E}">
        <p14:creationId xmlns:p14="http://schemas.microsoft.com/office/powerpoint/2010/main" val="4017097794"/>
      </p:ext>
    </p:extLst>
  </p:cSld>
  <p:clrMapOvr>
    <a:masterClrMapping/>
  </p:clrMapOvr>
  <mc:AlternateContent xmlns:mc="http://schemas.openxmlformats.org/markup-compatibility/2006">
    <mc:Choice xmlns:p14="http://schemas.microsoft.com/office/powerpoint/2010/main" Requires="p14">
      <p:transition spd="slow" p14:dur="2000" advTm="9317"/>
    </mc:Choice>
    <mc:Fallback>
      <p:transition spd="slow" advTm="931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61E"/>
        </a:solidFill>
        <a:effectLst/>
      </p:bgPr>
    </p:bg>
    <p:spTree>
      <p:nvGrpSpPr>
        <p:cNvPr id="1" name=""/>
        <p:cNvGrpSpPr/>
        <p:nvPr/>
      </p:nvGrpSpPr>
      <p:grpSpPr>
        <a:xfrm>
          <a:off x="0" y="0"/>
          <a:ext cx="0" cy="0"/>
          <a:chOff x="0" y="0"/>
          <a:chExt cx="0" cy="0"/>
        </a:xfrm>
      </p:grpSpPr>
      <p:sp>
        <p:nvSpPr>
          <p:cNvPr id="2" name="TextBox 1"/>
          <p:cNvSpPr txBox="1"/>
          <p:nvPr/>
        </p:nvSpPr>
        <p:spPr>
          <a:xfrm>
            <a:off x="554187" y="1356646"/>
            <a:ext cx="7527631" cy="1477328"/>
          </a:xfrm>
          <a:prstGeom prst="rect">
            <a:avLst/>
          </a:prstGeom>
          <a:noFill/>
        </p:spPr>
        <p:txBody>
          <a:bodyPr wrap="square" rtlCol="0">
            <a:spAutoFit/>
          </a:bodyPr>
          <a:lstStyle/>
          <a:p>
            <a:r>
              <a:rPr lang="cy-GB" dirty="0"/>
              <a:t>Mae pob un ohonom mor gyfarwydd â’r newid yn ein pocedi nad ydym yn meddwl ddwywaith amdanynt. </a:t>
            </a:r>
            <a:endParaRPr lang="en-GB" dirty="0"/>
          </a:p>
          <a:p>
            <a:r>
              <a:rPr lang="cy-GB" dirty="0"/>
              <a:t>Mae’r darnau arian a ddefnyddiwn bob dydd yn wrthrychau mor gyffredin, ydych chi erioed wedi meddwl am sut cânt eu gwneud neu pam maen nhw’n edrych y ffordd maen nhw? </a:t>
            </a:r>
            <a:endParaRPr lang="en-GB" dirty="0" smtClean="0"/>
          </a:p>
        </p:txBody>
      </p:sp>
      <p:sp>
        <p:nvSpPr>
          <p:cNvPr id="3" name="TextBox 2"/>
          <p:cNvSpPr txBox="1"/>
          <p:nvPr/>
        </p:nvSpPr>
        <p:spPr>
          <a:xfrm>
            <a:off x="628079" y="1025132"/>
            <a:ext cx="4147127" cy="369332"/>
          </a:xfrm>
          <a:prstGeom prst="rect">
            <a:avLst/>
          </a:prstGeom>
          <a:noFill/>
        </p:spPr>
        <p:txBody>
          <a:bodyPr wrap="square" rtlCol="0">
            <a:spAutoFit/>
          </a:bodyPr>
          <a:lstStyle/>
          <a:p>
            <a:r>
              <a:rPr lang="cy-GB" b="1" dirty="0"/>
              <a:t>Ffordd newydd o gyfrif</a:t>
            </a:r>
            <a:r>
              <a:rPr lang="cy-GB" dirty="0"/>
              <a:t>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92" y="2950484"/>
            <a:ext cx="4116517" cy="3650676"/>
          </a:xfrm>
          <a:prstGeom prst="rect">
            <a:avLst/>
          </a:prstGeom>
        </p:spPr>
      </p:pic>
      <p:sp>
        <p:nvSpPr>
          <p:cNvPr id="5" name="TextBox 4"/>
          <p:cNvSpPr txBox="1"/>
          <p:nvPr/>
        </p:nvSpPr>
        <p:spPr>
          <a:xfrm>
            <a:off x="5412509" y="3509819"/>
            <a:ext cx="3205018" cy="2308324"/>
          </a:xfrm>
          <a:prstGeom prst="rect">
            <a:avLst/>
          </a:prstGeom>
          <a:noFill/>
        </p:spPr>
        <p:txBody>
          <a:bodyPr wrap="square" rtlCol="0">
            <a:spAutoFit/>
          </a:bodyPr>
          <a:lstStyle/>
          <a:p>
            <a:r>
              <a:rPr lang="cy-GB" dirty="0"/>
              <a:t>Hwyrach nad ydych yn sylweddoli, ond mae’r arian a ddefnyddiwn heddiw yn rhan o system ddegol, gyda 100 ceiniog i’r bunt. Mae hyn yn eithaf newydd ac ond wedi bod o gwmpas am hanner can mlynedd. </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93" y="200931"/>
            <a:ext cx="2405412" cy="801804"/>
          </a:xfrm>
          <a:prstGeom prst="rect">
            <a:avLst/>
          </a:prstGeom>
        </p:spPr>
      </p:pic>
    </p:spTree>
    <p:extLst>
      <p:ext uri="{BB962C8B-B14F-4D97-AF65-F5344CB8AC3E}">
        <p14:creationId xmlns:p14="http://schemas.microsoft.com/office/powerpoint/2010/main" val="896394245"/>
      </p:ext>
    </p:extLst>
  </p:cSld>
  <p:clrMapOvr>
    <a:masterClrMapping/>
  </p:clrMapOvr>
  <mc:AlternateContent xmlns:mc="http://schemas.openxmlformats.org/markup-compatibility/2006">
    <mc:Choice xmlns:p14="http://schemas.microsoft.com/office/powerpoint/2010/main" Requires="p14">
      <p:transition spd="slow" p14:dur="2000" advTm="26780"/>
    </mc:Choice>
    <mc:Fallback>
      <p:transition spd="slow" advTm="2678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DC984"/>
        </a:solidFill>
        <a:effectLst/>
      </p:bgPr>
    </p:bg>
    <p:spTree>
      <p:nvGrpSpPr>
        <p:cNvPr id="1" name=""/>
        <p:cNvGrpSpPr/>
        <p:nvPr/>
      </p:nvGrpSpPr>
      <p:grpSpPr>
        <a:xfrm>
          <a:off x="0" y="0"/>
          <a:ext cx="0" cy="0"/>
          <a:chOff x="0" y="0"/>
          <a:chExt cx="0" cy="0"/>
        </a:xfrm>
      </p:grpSpPr>
      <p:sp>
        <p:nvSpPr>
          <p:cNvPr id="2" name="TextBox 1"/>
          <p:cNvSpPr txBox="1"/>
          <p:nvPr/>
        </p:nvSpPr>
        <p:spPr>
          <a:xfrm>
            <a:off x="637309" y="1131258"/>
            <a:ext cx="7832436" cy="2031325"/>
          </a:xfrm>
          <a:prstGeom prst="rect">
            <a:avLst/>
          </a:prstGeom>
          <a:noFill/>
        </p:spPr>
        <p:txBody>
          <a:bodyPr wrap="square" rtlCol="0">
            <a:spAutoFit/>
          </a:bodyPr>
          <a:lstStyle/>
          <a:p>
            <a:r>
              <a:rPr lang="cy-GB" dirty="0"/>
              <a:t>Cyn hyn, roedd system yn y Deyrnas Unedig a fu o gwmpas am ganrifoedd oedd yn wahanol iawn ac yn llawer mwy cymhleth. Roedd gennym bunnoedd a cheiniogau bryd hynny ond roedd gennym hefyd ddarnau arian o’r enw sylltau ac roedd mathemateg ein harian yn wahanol iawn. Yn hytrach na bod yna 100 ceiniog i’r bunt, roedd 240. Mae hyn oherwydd bod arian cyn y degoli’n seiliedig ar luosi gan ddeuddeg, lle mae’r arian degol a ddefnyddiwn heddiw yn seiliedig ar luosi gan ddeg. </a:t>
            </a:r>
            <a:r>
              <a:rPr lang="en-GB"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309" y="3268999"/>
            <a:ext cx="5532581" cy="311713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93" y="200931"/>
            <a:ext cx="2405412" cy="801804"/>
          </a:xfrm>
          <a:prstGeom prst="rect">
            <a:avLst/>
          </a:prstGeom>
        </p:spPr>
      </p:pic>
    </p:spTree>
    <p:extLst>
      <p:ext uri="{BB962C8B-B14F-4D97-AF65-F5344CB8AC3E}">
        <p14:creationId xmlns:p14="http://schemas.microsoft.com/office/powerpoint/2010/main" val="1095403097"/>
      </p:ext>
    </p:extLst>
  </p:cSld>
  <p:clrMapOvr>
    <a:masterClrMapping/>
  </p:clrMapOvr>
  <mc:AlternateContent xmlns:mc="http://schemas.openxmlformats.org/markup-compatibility/2006">
    <mc:Choice xmlns:p14="http://schemas.microsoft.com/office/powerpoint/2010/main" Requires="p14">
      <p:transition spd="slow" p14:dur="2000" advTm="22175"/>
    </mc:Choice>
    <mc:Fallback>
      <p:transition spd="slow" advTm="2217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61E"/>
        </a:solidFill>
        <a:effectLst/>
      </p:bgPr>
    </p:bg>
    <p:spTree>
      <p:nvGrpSpPr>
        <p:cNvPr id="1" name=""/>
        <p:cNvGrpSpPr/>
        <p:nvPr/>
      </p:nvGrpSpPr>
      <p:grpSpPr>
        <a:xfrm>
          <a:off x="0" y="0"/>
          <a:ext cx="0" cy="0"/>
          <a:chOff x="0" y="0"/>
          <a:chExt cx="0" cy="0"/>
        </a:xfrm>
      </p:grpSpPr>
      <p:sp>
        <p:nvSpPr>
          <p:cNvPr id="3" name="TextBox 2"/>
          <p:cNvSpPr txBox="1"/>
          <p:nvPr/>
        </p:nvSpPr>
        <p:spPr>
          <a:xfrm>
            <a:off x="493604" y="1109056"/>
            <a:ext cx="5384800" cy="923330"/>
          </a:xfrm>
          <a:prstGeom prst="rect">
            <a:avLst/>
          </a:prstGeom>
          <a:noFill/>
        </p:spPr>
        <p:txBody>
          <a:bodyPr wrap="square" rtlCol="0">
            <a:spAutoFit/>
          </a:bodyPr>
          <a:lstStyle/>
          <a:p>
            <a:r>
              <a:rPr lang="cy-GB" b="1" dirty="0"/>
              <a:t>Y newid</a:t>
            </a:r>
            <a:r>
              <a:rPr lang="cy-GB" dirty="0"/>
              <a:t> </a:t>
            </a:r>
            <a:r>
              <a:rPr lang="en-GB" b="1" dirty="0"/>
              <a:t> </a:t>
            </a:r>
            <a:endParaRPr lang="en-GB" dirty="0"/>
          </a:p>
          <a:p>
            <a:endParaRPr lang="en-GB" dirty="0"/>
          </a:p>
          <a:p>
            <a:endParaRPr lang="en-GB" dirty="0"/>
          </a:p>
        </p:txBody>
      </p:sp>
      <p:sp>
        <p:nvSpPr>
          <p:cNvPr id="4" name="TextBox 3"/>
          <p:cNvSpPr txBox="1"/>
          <p:nvPr/>
        </p:nvSpPr>
        <p:spPr>
          <a:xfrm>
            <a:off x="493603" y="1570721"/>
            <a:ext cx="4401669" cy="2862322"/>
          </a:xfrm>
          <a:prstGeom prst="rect">
            <a:avLst/>
          </a:prstGeom>
          <a:noFill/>
        </p:spPr>
        <p:txBody>
          <a:bodyPr wrap="square" rtlCol="0">
            <a:spAutoFit/>
          </a:bodyPr>
          <a:lstStyle/>
          <a:p>
            <a:r>
              <a:rPr lang="cy-GB" dirty="0"/>
              <a:t>Cyhoeddwyd ym 1966 y byddai’r Deyrnas Unedig yn newid eu harian o’r hen system i’r arian degol newydd. Y dyddiad a bennwyd ar gyfer y newid oedd 15 Chwefror 1971, diwrnod a fyddai’n cael ei adnabod fel Diwrnod y Degoli neu Ddiwrnod D yn fyr. Erbyn hyn, roeddem yn un o’r ychydig wledydd nad oedd yn defnyddio arian degol, felly roedd angen i ni foderneiddio a dal i fyny gyda gweddill y byd. </a:t>
            </a:r>
            <a:r>
              <a:rPr lang="en-GB" dirty="0"/>
              <a:t> </a:t>
            </a:r>
          </a:p>
        </p:txBody>
      </p:sp>
      <p:sp>
        <p:nvSpPr>
          <p:cNvPr id="5" name="TextBox 4"/>
          <p:cNvSpPr txBox="1"/>
          <p:nvPr/>
        </p:nvSpPr>
        <p:spPr>
          <a:xfrm>
            <a:off x="493604" y="4946191"/>
            <a:ext cx="8207052" cy="1754326"/>
          </a:xfrm>
          <a:prstGeom prst="rect">
            <a:avLst/>
          </a:prstGeom>
          <a:noFill/>
        </p:spPr>
        <p:txBody>
          <a:bodyPr wrap="square" rtlCol="0">
            <a:spAutoFit/>
          </a:bodyPr>
          <a:lstStyle/>
          <a:p>
            <a:r>
              <a:rPr lang="cy-GB" dirty="0"/>
              <a:t>Roedd hi’n dasg anferthol paratoi’r wlad ar gyfer y newid. Byddai’n rhaid i bawb ddysgu sut i ddefnyddio’r arian newydd, byddai’n rhaid dylunio darnau arian ac arian papur newydd, byddai’n rhaid newid tiliau siopau a pheiriannau gwerthu er mwyn iddynt allu cymryd yr arian newydd, byddai’n rhaid i werslyfrau ysgol hyd yn oed cael eu newid er mwyn helpu addysgu plant i ddefnyddio arian degol yn hytrach na’r hen bunnoedd, sylltau a cheiniogau yr oeddent wedi arfer â nhw. </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5627" y="452582"/>
            <a:ext cx="2885125" cy="436345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93" y="200931"/>
            <a:ext cx="2405412" cy="801804"/>
          </a:xfrm>
          <a:prstGeom prst="rect">
            <a:avLst/>
          </a:prstGeom>
        </p:spPr>
      </p:pic>
    </p:spTree>
    <p:extLst>
      <p:ext uri="{BB962C8B-B14F-4D97-AF65-F5344CB8AC3E}">
        <p14:creationId xmlns:p14="http://schemas.microsoft.com/office/powerpoint/2010/main" val="1316447190"/>
      </p:ext>
    </p:extLst>
  </p:cSld>
  <p:clrMapOvr>
    <a:masterClrMapping/>
  </p:clrMapOvr>
  <mc:AlternateContent xmlns:mc="http://schemas.openxmlformats.org/markup-compatibility/2006">
    <mc:Choice xmlns:p14="http://schemas.microsoft.com/office/powerpoint/2010/main" Requires="p14">
      <p:transition spd="slow" p14:dur="2000" advTm="36260"/>
    </mc:Choice>
    <mc:Fallback>
      <p:transition spd="slow" advTm="3626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DC984"/>
        </a:solidFill>
        <a:effectLst/>
      </p:bgPr>
    </p:bg>
    <p:spTree>
      <p:nvGrpSpPr>
        <p:cNvPr id="1" name=""/>
        <p:cNvGrpSpPr/>
        <p:nvPr/>
      </p:nvGrpSpPr>
      <p:grpSpPr>
        <a:xfrm>
          <a:off x="0" y="0"/>
          <a:ext cx="0" cy="0"/>
          <a:chOff x="0" y="0"/>
          <a:chExt cx="0" cy="0"/>
        </a:xfrm>
      </p:grpSpPr>
      <p:sp>
        <p:nvSpPr>
          <p:cNvPr id="2" name="TextBox 1"/>
          <p:cNvSpPr txBox="1"/>
          <p:nvPr/>
        </p:nvSpPr>
        <p:spPr>
          <a:xfrm>
            <a:off x="369455" y="1170610"/>
            <a:ext cx="3348827" cy="1477328"/>
          </a:xfrm>
          <a:prstGeom prst="rect">
            <a:avLst/>
          </a:prstGeom>
          <a:noFill/>
        </p:spPr>
        <p:txBody>
          <a:bodyPr wrap="square" rtlCol="0">
            <a:spAutoFit/>
          </a:bodyPr>
          <a:lstStyle/>
          <a:p>
            <a:r>
              <a:rPr lang="cy-GB" dirty="0"/>
              <a:t>Sefydlwyd grŵp o’r enw’r Bwrdd Arian Degol gan lywodraeth y dydd i oruchwylio’r newid ac i wneud yn siŵr fod y cyfan yn rhedeg yn llyfn. </a:t>
            </a:r>
            <a:endParaRPr lang="en-GB" dirty="0"/>
          </a:p>
        </p:txBody>
      </p:sp>
      <p:sp>
        <p:nvSpPr>
          <p:cNvPr id="3" name="TextBox 2"/>
          <p:cNvSpPr txBox="1"/>
          <p:nvPr/>
        </p:nvSpPr>
        <p:spPr>
          <a:xfrm>
            <a:off x="3718282" y="4238713"/>
            <a:ext cx="5333354" cy="1754326"/>
          </a:xfrm>
          <a:prstGeom prst="rect">
            <a:avLst/>
          </a:prstGeom>
          <a:noFill/>
        </p:spPr>
        <p:txBody>
          <a:bodyPr wrap="square" rtlCol="0">
            <a:spAutoFit/>
          </a:bodyPr>
          <a:lstStyle/>
          <a:p>
            <a:r>
              <a:rPr lang="cy-GB" dirty="0"/>
              <a:t>Lansiwyd ymgyrch wybodaeth gyhoeddus fawr i helpu pobl i fod yn barod ar gyfer Diwrnod y Degoli. Dangoswyd ffilmiau gwybodaeth ar y teledu, argraffwyd llyfrynnau a phosteri am ddegoli arian a ddangoswyd mewn siopau a banciau, ac roedd hyd yn oed caneuon wedi’u hysgrifennu am droi’n ddegol.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3505" y="704488"/>
            <a:ext cx="4964416" cy="33349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83" y="2767578"/>
            <a:ext cx="2215486" cy="38298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93" y="200931"/>
            <a:ext cx="2405412" cy="801804"/>
          </a:xfrm>
          <a:prstGeom prst="rect">
            <a:avLst/>
          </a:prstGeom>
        </p:spPr>
      </p:pic>
    </p:spTree>
    <p:extLst>
      <p:ext uri="{BB962C8B-B14F-4D97-AF65-F5344CB8AC3E}">
        <p14:creationId xmlns:p14="http://schemas.microsoft.com/office/powerpoint/2010/main" val="739850527"/>
      </p:ext>
    </p:extLst>
  </p:cSld>
  <p:clrMapOvr>
    <a:masterClrMapping/>
  </p:clrMapOvr>
  <mc:AlternateContent xmlns:mc="http://schemas.openxmlformats.org/markup-compatibility/2006">
    <mc:Choice xmlns:p14="http://schemas.microsoft.com/office/powerpoint/2010/main" Requires="p14">
      <p:transition spd="slow" p14:dur="2000" advTm="25936"/>
    </mc:Choice>
    <mc:Fallback>
      <p:transition spd="slow" advTm="2593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61E"/>
        </a:solidFill>
        <a:effectLst/>
      </p:bgPr>
    </p:bg>
    <p:spTree>
      <p:nvGrpSpPr>
        <p:cNvPr id="1" name=""/>
        <p:cNvGrpSpPr/>
        <p:nvPr/>
      </p:nvGrpSpPr>
      <p:grpSpPr>
        <a:xfrm>
          <a:off x="0" y="0"/>
          <a:ext cx="0" cy="0"/>
          <a:chOff x="0" y="0"/>
          <a:chExt cx="0" cy="0"/>
        </a:xfrm>
      </p:grpSpPr>
      <p:sp>
        <p:nvSpPr>
          <p:cNvPr id="2" name="TextBox 1"/>
          <p:cNvSpPr txBox="1"/>
          <p:nvPr/>
        </p:nvSpPr>
        <p:spPr>
          <a:xfrm>
            <a:off x="537966" y="1077996"/>
            <a:ext cx="4313382" cy="369332"/>
          </a:xfrm>
          <a:prstGeom prst="rect">
            <a:avLst/>
          </a:prstGeom>
          <a:noFill/>
        </p:spPr>
        <p:txBody>
          <a:bodyPr wrap="square" rtlCol="0">
            <a:spAutoFit/>
          </a:bodyPr>
          <a:lstStyle/>
          <a:p>
            <a:r>
              <a:rPr lang="cy-GB" b="1" dirty="0"/>
              <a:t>Gwneud y darnau arian newydd</a:t>
            </a:r>
            <a:r>
              <a:rPr lang="cy-GB" dirty="0"/>
              <a:t> </a:t>
            </a:r>
            <a:endParaRPr lang="en-GB" dirty="0"/>
          </a:p>
        </p:txBody>
      </p:sp>
      <p:sp>
        <p:nvSpPr>
          <p:cNvPr id="3" name="TextBox 2"/>
          <p:cNvSpPr txBox="1"/>
          <p:nvPr/>
        </p:nvSpPr>
        <p:spPr>
          <a:xfrm>
            <a:off x="508859" y="1395149"/>
            <a:ext cx="8412504" cy="2585323"/>
          </a:xfrm>
          <a:prstGeom prst="rect">
            <a:avLst/>
          </a:prstGeom>
          <a:noFill/>
        </p:spPr>
        <p:txBody>
          <a:bodyPr wrap="square" rtlCol="0">
            <a:spAutoFit/>
          </a:bodyPr>
          <a:lstStyle/>
          <a:p>
            <a:r>
              <a:rPr lang="cy-GB" dirty="0"/>
              <a:t>Yn ystod y cyfnod hwn, roedd y Royal Mint yn y Gwynfryn yn Llundain. Hen ffatri ydoedd a adeiladwyd dros 150 mlynedd cyn hynny ac nid oedd wedi’i chynllunio i gynhyrchu’r holl filiynau o ddarnau arian degol newydd yr oedd eu hangen ar gyfer y newid. Penderfynwyd y byddai angen adeiladu bathdy newydd, mwy o faint a modern a dewiswyd safle yn Llantrisant yn Ne Cymru ar gyfer y gangen ddegol newydd. Dechreuodd y gwaith adeiladu ym 1967 a blwyddyn yn ddiweddarach, agorwyd y safle gan y frenhines a dechreuodd gynhyrchiant yr holl ddarnau arian newydd. Ar yr un pryd, roedd yr holl hen ddarnau arian yn dechrau cael eu casglu er mwyn iddynt allu cael eu toddi ac ailddefnyddio rhywfaint o’r metel am y rhai newydd.</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962" y="4034669"/>
            <a:ext cx="3221406" cy="2265722"/>
          </a:xfrm>
          <a:prstGeom prst="rect">
            <a:avLst/>
          </a:prstGeom>
        </p:spPr>
      </p:pic>
      <p:sp>
        <p:nvSpPr>
          <p:cNvPr id="5" name="TextBox 4"/>
          <p:cNvSpPr txBox="1"/>
          <p:nvPr/>
        </p:nvSpPr>
        <p:spPr>
          <a:xfrm>
            <a:off x="1304874" y="6345304"/>
            <a:ext cx="3472873" cy="307777"/>
          </a:xfrm>
          <a:prstGeom prst="rect">
            <a:avLst/>
          </a:prstGeom>
          <a:noFill/>
        </p:spPr>
        <p:txBody>
          <a:bodyPr wrap="square" rtlCol="0">
            <a:spAutoFit/>
          </a:bodyPr>
          <a:lstStyle/>
          <a:p>
            <a:r>
              <a:rPr lang="en-GB" sz="1400" dirty="0"/>
              <a:t>Y</a:t>
            </a:r>
            <a:r>
              <a:rPr lang="en-GB" sz="1400" dirty="0" smtClean="0"/>
              <a:t> Royal Mint </a:t>
            </a:r>
            <a:r>
              <a:rPr lang="cy-GB" sz="1400" dirty="0"/>
              <a:t>yn Llundain</a:t>
            </a:r>
            <a:r>
              <a:rPr lang="en-GB" sz="1400" dirty="0" smtClean="0"/>
              <a:t>.</a:t>
            </a:r>
            <a:endParaRPr lang="en-GB"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323" y="4033223"/>
            <a:ext cx="2974669" cy="2231002"/>
          </a:xfrm>
          <a:prstGeom prst="rect">
            <a:avLst/>
          </a:prstGeom>
        </p:spPr>
      </p:pic>
      <p:sp>
        <p:nvSpPr>
          <p:cNvPr id="8" name="TextBox 7"/>
          <p:cNvSpPr txBox="1"/>
          <p:nvPr/>
        </p:nvSpPr>
        <p:spPr>
          <a:xfrm>
            <a:off x="5407433" y="6316976"/>
            <a:ext cx="3261292" cy="307777"/>
          </a:xfrm>
          <a:prstGeom prst="rect">
            <a:avLst/>
          </a:prstGeom>
          <a:noFill/>
        </p:spPr>
        <p:txBody>
          <a:bodyPr wrap="square" rtlCol="0">
            <a:spAutoFit/>
          </a:bodyPr>
          <a:lstStyle/>
          <a:p>
            <a:r>
              <a:rPr lang="en-GB" sz="1400" dirty="0" smtClean="0"/>
              <a:t>Y Royal Mint </a:t>
            </a:r>
            <a:r>
              <a:rPr lang="en-GB" sz="1400" dirty="0" err="1" smtClean="0"/>
              <a:t>yn</a:t>
            </a:r>
            <a:r>
              <a:rPr lang="en-GB" sz="1400" dirty="0" smtClean="0"/>
              <a:t> </a:t>
            </a:r>
            <a:r>
              <a:rPr lang="en-GB" sz="1400" dirty="0" err="1" smtClean="0"/>
              <a:t>Llantrisant</a:t>
            </a:r>
            <a:r>
              <a:rPr lang="en-GB" sz="1400" dirty="0"/>
              <a: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93" y="200931"/>
            <a:ext cx="2405412" cy="801804"/>
          </a:xfrm>
          <a:prstGeom prst="rect">
            <a:avLst/>
          </a:prstGeom>
        </p:spPr>
      </p:pic>
    </p:spTree>
    <p:extLst>
      <p:ext uri="{BB962C8B-B14F-4D97-AF65-F5344CB8AC3E}">
        <p14:creationId xmlns:p14="http://schemas.microsoft.com/office/powerpoint/2010/main" val="3747016961"/>
      </p:ext>
    </p:extLst>
  </p:cSld>
  <p:clrMapOvr>
    <a:masterClrMapping/>
  </p:clrMapOvr>
  <mc:AlternateContent xmlns:mc="http://schemas.openxmlformats.org/markup-compatibility/2006">
    <mc:Choice xmlns:p14="http://schemas.microsoft.com/office/powerpoint/2010/main" Requires="p14">
      <p:transition spd="slow" p14:dur="2000" advTm="28477"/>
    </mc:Choice>
    <mc:Fallback>
      <p:transition spd="slow" advTm="2847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DC984"/>
        </a:solidFill>
        <a:effectLst/>
      </p:bgPr>
    </p:bg>
    <p:spTree>
      <p:nvGrpSpPr>
        <p:cNvPr id="1" name=""/>
        <p:cNvGrpSpPr/>
        <p:nvPr/>
      </p:nvGrpSpPr>
      <p:grpSpPr>
        <a:xfrm>
          <a:off x="0" y="0"/>
          <a:ext cx="0" cy="0"/>
          <a:chOff x="0" y="0"/>
          <a:chExt cx="0" cy="0"/>
        </a:xfrm>
      </p:grpSpPr>
      <p:sp>
        <p:nvSpPr>
          <p:cNvPr id="2" name="TextBox 1"/>
          <p:cNvSpPr txBox="1"/>
          <p:nvPr/>
        </p:nvSpPr>
        <p:spPr>
          <a:xfrm>
            <a:off x="976259" y="1073259"/>
            <a:ext cx="7412827" cy="1200329"/>
          </a:xfrm>
          <a:prstGeom prst="rect">
            <a:avLst/>
          </a:prstGeom>
          <a:noFill/>
        </p:spPr>
        <p:txBody>
          <a:bodyPr wrap="square" rtlCol="0">
            <a:spAutoFit/>
          </a:bodyPr>
          <a:lstStyle/>
          <a:p>
            <a:r>
              <a:rPr lang="cy-GB" dirty="0"/>
              <a:t>Roedd llawer o bryder y byddai Diwrnod y Degoli ei hun yn achosi anhrefn oherwydd na fyddai pobl yn barod am y newid, ond gwnaeth y Bwrdd Arian Degol waith mor dda o gael y wlad gyfan yn barod, mi aeth y diwrnod yn llyfn iawn a heb ryw lawer o ffwdan. </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6" y="2400730"/>
            <a:ext cx="7213139" cy="405739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93" y="200931"/>
            <a:ext cx="2405412" cy="801804"/>
          </a:xfrm>
          <a:prstGeom prst="rect">
            <a:avLst/>
          </a:prstGeom>
        </p:spPr>
      </p:pic>
    </p:spTree>
    <p:extLst>
      <p:ext uri="{BB962C8B-B14F-4D97-AF65-F5344CB8AC3E}">
        <p14:creationId xmlns:p14="http://schemas.microsoft.com/office/powerpoint/2010/main" val="2153965807"/>
      </p:ext>
    </p:extLst>
  </p:cSld>
  <p:clrMapOvr>
    <a:masterClrMapping/>
  </p:clrMapOvr>
  <mc:AlternateContent xmlns:mc="http://schemas.openxmlformats.org/markup-compatibility/2006">
    <mc:Choice xmlns:p14="http://schemas.microsoft.com/office/powerpoint/2010/main" Requires="p14">
      <p:transition spd="slow" p14:dur="2000" advTm="17478"/>
    </mc:Choice>
    <mc:Fallback>
      <p:transition spd="slow" advTm="1747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61E"/>
        </a:solidFill>
        <a:effectLst/>
      </p:bgPr>
    </p:bg>
    <p:spTree>
      <p:nvGrpSpPr>
        <p:cNvPr id="1" name=""/>
        <p:cNvGrpSpPr/>
        <p:nvPr/>
      </p:nvGrpSpPr>
      <p:grpSpPr>
        <a:xfrm>
          <a:off x="0" y="0"/>
          <a:ext cx="0" cy="0"/>
          <a:chOff x="0" y="0"/>
          <a:chExt cx="0" cy="0"/>
        </a:xfrm>
      </p:grpSpPr>
      <p:sp>
        <p:nvSpPr>
          <p:cNvPr id="2" name="TextBox 1"/>
          <p:cNvSpPr txBox="1"/>
          <p:nvPr/>
        </p:nvSpPr>
        <p:spPr>
          <a:xfrm>
            <a:off x="662008" y="1468235"/>
            <a:ext cx="3278911" cy="1477328"/>
          </a:xfrm>
          <a:prstGeom prst="rect">
            <a:avLst/>
          </a:prstGeom>
          <a:noFill/>
        </p:spPr>
        <p:txBody>
          <a:bodyPr wrap="square" rtlCol="0">
            <a:spAutoFit/>
          </a:bodyPr>
          <a:lstStyle/>
          <a:p>
            <a:r>
              <a:rPr lang="cy-GB" dirty="0"/>
              <a:t>Yn y pen draw, daeth y cynhyrchiant i ben yn y bathdy yn Llundain a symudodd yn barhaol i’r safle newydd yng Nghymru. </a:t>
            </a:r>
            <a:endParaRPr lang="en-GB" dirty="0"/>
          </a:p>
        </p:txBody>
      </p:sp>
      <p:sp>
        <p:nvSpPr>
          <p:cNvPr id="3" name="TextBox 2"/>
          <p:cNvSpPr txBox="1"/>
          <p:nvPr/>
        </p:nvSpPr>
        <p:spPr>
          <a:xfrm>
            <a:off x="1325417" y="4285669"/>
            <a:ext cx="6373091" cy="2308324"/>
          </a:xfrm>
          <a:prstGeom prst="rect">
            <a:avLst/>
          </a:prstGeom>
          <a:noFill/>
        </p:spPr>
        <p:txBody>
          <a:bodyPr wrap="square" rtlCol="0">
            <a:spAutoFit/>
          </a:bodyPr>
          <a:lstStyle/>
          <a:p>
            <a:r>
              <a:rPr lang="cy-GB" b="1" dirty="0"/>
              <a:t>Gofynnwch a oes unrhyw un yn eich teulu neu’ch ysgol sy’n gallu cofio’r hen arian. </a:t>
            </a:r>
            <a:endParaRPr lang="cy-GB" b="1" dirty="0" smtClean="0"/>
          </a:p>
          <a:p>
            <a:endParaRPr lang="cy-GB" b="1" dirty="0" smtClean="0"/>
          </a:p>
          <a:p>
            <a:r>
              <a:rPr lang="cy-GB" b="1" dirty="0" smtClean="0"/>
              <a:t>Sut </a:t>
            </a:r>
            <a:r>
              <a:rPr lang="cy-GB" b="1" dirty="0"/>
              <a:t>credwch chi y byddai bywyd petaech yn dechrau defnyddio math newydd o arian? </a:t>
            </a:r>
            <a:endParaRPr lang="en-GB" b="1" dirty="0"/>
          </a:p>
          <a:p>
            <a:endParaRPr lang="en-GB" b="1" dirty="0" smtClean="0"/>
          </a:p>
          <a:p>
            <a:r>
              <a:rPr lang="en-GB" b="1" dirty="0" err="1" smtClean="0"/>
              <a:t>Ydy</a:t>
            </a:r>
            <a:r>
              <a:rPr lang="en-GB" b="1" dirty="0" smtClean="0"/>
              <a:t> </a:t>
            </a:r>
            <a:r>
              <a:rPr lang="en-GB" b="1" dirty="0" err="1"/>
              <a:t>hyn</a:t>
            </a:r>
            <a:r>
              <a:rPr lang="en-GB" b="1" dirty="0"/>
              <a:t> </a:t>
            </a:r>
            <a:r>
              <a:rPr lang="en-GB" b="1" dirty="0" err="1"/>
              <a:t>wedi</a:t>
            </a:r>
            <a:r>
              <a:rPr lang="en-GB" b="1" dirty="0"/>
              <a:t> </a:t>
            </a:r>
            <a:r>
              <a:rPr lang="en-GB" b="1" dirty="0" err="1"/>
              <a:t>gwneud</a:t>
            </a:r>
            <a:r>
              <a:rPr lang="en-GB" b="1" dirty="0"/>
              <a:t> </a:t>
            </a:r>
            <a:r>
              <a:rPr lang="en-GB" b="1" dirty="0" err="1"/>
              <a:t>i</a:t>
            </a:r>
            <a:r>
              <a:rPr lang="en-GB" b="1" dirty="0"/>
              <a:t> chi </a:t>
            </a:r>
            <a:r>
              <a:rPr lang="en-GB" b="1" dirty="0" err="1"/>
              <a:t>feddwl</a:t>
            </a:r>
            <a:r>
              <a:rPr lang="en-GB" b="1" dirty="0"/>
              <a:t> </a:t>
            </a:r>
            <a:r>
              <a:rPr lang="en-GB" b="1" dirty="0" err="1"/>
              <a:t>yn</a:t>
            </a:r>
            <a:r>
              <a:rPr lang="en-GB" b="1" dirty="0"/>
              <a:t> </a:t>
            </a:r>
            <a:r>
              <a:rPr lang="en-GB" b="1" dirty="0" err="1"/>
              <a:t>wahanol</a:t>
            </a:r>
            <a:r>
              <a:rPr lang="en-GB" b="1" dirty="0"/>
              <a:t> am y </a:t>
            </a:r>
            <a:r>
              <a:rPr lang="en-GB" b="1" dirty="0" err="1"/>
              <a:t>darnau</a:t>
            </a:r>
            <a:r>
              <a:rPr lang="en-GB" b="1" dirty="0"/>
              <a:t> </a:t>
            </a:r>
            <a:r>
              <a:rPr lang="en-GB" b="1" dirty="0" err="1"/>
              <a:t>arian</a:t>
            </a:r>
            <a:r>
              <a:rPr lang="en-GB" b="1" dirty="0"/>
              <a:t> a </a:t>
            </a:r>
            <a:r>
              <a:rPr lang="en-GB" b="1" dirty="0" err="1"/>
              <a:t>ddefnyddiwn</a:t>
            </a:r>
            <a:r>
              <a:rPr lang="en-GB" b="1"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835" y="731528"/>
            <a:ext cx="3860801" cy="3088641"/>
          </a:xfrm>
          <a:prstGeom prst="rect">
            <a:avLst/>
          </a:prstGeom>
        </p:spPr>
      </p:pic>
      <p:sp>
        <p:nvSpPr>
          <p:cNvPr id="5" name="TextBox 4"/>
          <p:cNvSpPr txBox="1"/>
          <p:nvPr/>
        </p:nvSpPr>
        <p:spPr>
          <a:xfrm>
            <a:off x="4729017" y="3833096"/>
            <a:ext cx="3953163" cy="307777"/>
          </a:xfrm>
          <a:prstGeom prst="rect">
            <a:avLst/>
          </a:prstGeom>
          <a:noFill/>
        </p:spPr>
        <p:txBody>
          <a:bodyPr wrap="square" rtlCol="0">
            <a:spAutoFit/>
          </a:bodyPr>
          <a:lstStyle/>
          <a:p>
            <a:r>
              <a:rPr lang="en-GB" sz="1400" dirty="0"/>
              <a:t>Y</a:t>
            </a:r>
            <a:r>
              <a:rPr lang="en-GB" sz="1400" dirty="0" smtClean="0"/>
              <a:t> Royal Mint </a:t>
            </a:r>
            <a:r>
              <a:rPr lang="en-GB" sz="1400" dirty="0" err="1" smtClean="0"/>
              <a:t>yn</a:t>
            </a:r>
            <a:r>
              <a:rPr lang="en-GB" sz="1400" dirty="0" smtClean="0"/>
              <a:t> </a:t>
            </a:r>
            <a:r>
              <a:rPr lang="en-GB" sz="1400" dirty="0" err="1" smtClean="0"/>
              <a:t>Llantrisant</a:t>
            </a:r>
            <a:r>
              <a:rPr lang="en-GB" sz="1400" dirty="0" smtClean="0"/>
              <a:t> </a:t>
            </a:r>
            <a:endParaRPr lang="en-GB"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93" y="200931"/>
            <a:ext cx="2405412" cy="801804"/>
          </a:xfrm>
          <a:prstGeom prst="rect">
            <a:avLst/>
          </a:prstGeom>
        </p:spPr>
      </p:pic>
    </p:spTree>
    <p:extLst>
      <p:ext uri="{BB962C8B-B14F-4D97-AF65-F5344CB8AC3E}">
        <p14:creationId xmlns:p14="http://schemas.microsoft.com/office/powerpoint/2010/main" val="3065040840"/>
      </p:ext>
    </p:extLst>
  </p:cSld>
  <p:clrMapOvr>
    <a:masterClrMapping/>
  </p:clrMapOvr>
  <mc:AlternateContent xmlns:mc="http://schemas.openxmlformats.org/markup-compatibility/2006">
    <mc:Choice xmlns:p14="http://schemas.microsoft.com/office/powerpoint/2010/main" Requires="p14">
      <p:transition spd="slow" p14:dur="2000" advTm="17137"/>
    </mc:Choice>
    <mc:Fallback>
      <p:transition spd="slow" advTm="1713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636" y="2248990"/>
            <a:ext cx="741505" cy="706746"/>
          </a:xfrm>
          <a:prstGeom prst="rect">
            <a:avLst/>
          </a:prstGeom>
        </p:spPr>
      </p:pic>
      <p:sp>
        <p:nvSpPr>
          <p:cNvPr id="3" name="Rectangle 2"/>
          <p:cNvSpPr/>
          <p:nvPr/>
        </p:nvSpPr>
        <p:spPr>
          <a:xfrm>
            <a:off x="3258635" y="2472840"/>
            <a:ext cx="2946773" cy="278281"/>
          </a:xfrm>
          <a:prstGeom prst="rect">
            <a:avLst/>
          </a:prstGeom>
        </p:spPr>
        <p:txBody>
          <a:bodyPr wrap="square">
            <a:spAutoFit/>
          </a:bodyPr>
          <a:lstStyle/>
          <a:p>
            <a:pPr>
              <a:lnSpc>
                <a:spcPts val="1300"/>
              </a:lnSpc>
              <a:spcAft>
                <a:spcPts val="650"/>
              </a:spcAft>
            </a:pPr>
            <a:r>
              <a:rPr lang="en-GB" dirty="0">
                <a:ea typeface="Times New Roman" panose="02020603050405020304" pitchFamily="18" charset="0"/>
                <a:cs typeface="Times New Roman" panose="02020603050405020304" pitchFamily="18" charset="0"/>
              </a:rPr>
              <a:t>@</a:t>
            </a:r>
            <a:r>
              <a:rPr lang="en-GB" dirty="0" err="1">
                <a:ea typeface="Times New Roman" panose="02020603050405020304" pitchFamily="18" charset="0"/>
                <a:cs typeface="Times New Roman" panose="02020603050405020304" pitchFamily="18" charset="0"/>
              </a:rPr>
              <a:t>TheRoyalMintMuseum</a:t>
            </a:r>
            <a:endParaRPr lang="en-GB" dirty="0">
              <a:ea typeface="Times New Roman" panose="02020603050405020304" pitchFamily="18" charset="0"/>
              <a:cs typeface="Times New Roman" panose="02020603050405020304" pitchFamily="18" charset="0"/>
            </a:endParaRPr>
          </a:p>
        </p:txBody>
      </p:sp>
      <p:sp>
        <p:nvSpPr>
          <p:cNvPr id="4" name="Rectangle 3"/>
          <p:cNvSpPr/>
          <p:nvPr/>
        </p:nvSpPr>
        <p:spPr>
          <a:xfrm>
            <a:off x="3258635" y="3366326"/>
            <a:ext cx="2541330" cy="278281"/>
          </a:xfrm>
          <a:prstGeom prst="rect">
            <a:avLst/>
          </a:prstGeom>
        </p:spPr>
        <p:txBody>
          <a:bodyPr wrap="square">
            <a:spAutoFit/>
          </a:bodyPr>
          <a:lstStyle/>
          <a:p>
            <a:pPr>
              <a:lnSpc>
                <a:spcPts val="1300"/>
              </a:lnSpc>
              <a:spcAft>
                <a:spcPts val="650"/>
              </a:spcAft>
            </a:pPr>
            <a:r>
              <a:rPr lang="en-GB" dirty="0">
                <a:ea typeface="Times New Roman" panose="02020603050405020304" pitchFamily="18" charset="0"/>
                <a:cs typeface="Times New Roman" panose="02020603050405020304" pitchFamily="18" charset="0"/>
              </a:rPr>
              <a:t>@</a:t>
            </a:r>
            <a:r>
              <a:rPr lang="en-GB" dirty="0" err="1">
                <a:ea typeface="Times New Roman" panose="02020603050405020304" pitchFamily="18" charset="0"/>
                <a:cs typeface="Times New Roman" panose="02020603050405020304" pitchFamily="18" charset="0"/>
              </a:rPr>
              <a:t>RoyalMintMuseum</a:t>
            </a:r>
            <a:endParaRPr lang="en-GB" dirty="0">
              <a:ea typeface="Times New Roman" panose="02020603050405020304" pitchFamily="18" charset="0"/>
              <a:cs typeface="Times New Roman" panose="02020603050405020304" pitchFamily="18" charset="0"/>
            </a:endParaRPr>
          </a:p>
        </p:txBody>
      </p:sp>
      <p:sp>
        <p:nvSpPr>
          <p:cNvPr id="5" name="Rectangle 4"/>
          <p:cNvSpPr/>
          <p:nvPr/>
        </p:nvSpPr>
        <p:spPr>
          <a:xfrm>
            <a:off x="3280746" y="4322984"/>
            <a:ext cx="2522095" cy="278281"/>
          </a:xfrm>
          <a:prstGeom prst="rect">
            <a:avLst/>
          </a:prstGeom>
        </p:spPr>
        <p:txBody>
          <a:bodyPr wrap="square">
            <a:spAutoFit/>
          </a:bodyPr>
          <a:lstStyle/>
          <a:p>
            <a:pPr>
              <a:lnSpc>
                <a:spcPts val="1300"/>
              </a:lnSpc>
              <a:spcAft>
                <a:spcPts val="650"/>
              </a:spcAft>
            </a:pPr>
            <a:r>
              <a:rPr lang="en-GB" dirty="0" err="1" smtClean="0">
                <a:ea typeface="Times New Roman" panose="02020603050405020304" pitchFamily="18" charset="0"/>
                <a:cs typeface="Times New Roman" panose="02020603050405020304" pitchFamily="18" charset="0"/>
              </a:rPr>
              <a:t>royal_mint_museum</a:t>
            </a:r>
            <a:endParaRPr lang="en-GB" dirty="0">
              <a:ea typeface="Times New Roman" panose="02020603050405020304" pitchFamily="18" charset="0"/>
              <a:cs typeface="Times New Roman" panose="02020603050405020304" pitchFamily="18" charset="0"/>
            </a:endParaRPr>
          </a:p>
        </p:txBody>
      </p:sp>
      <p:sp>
        <p:nvSpPr>
          <p:cNvPr id="6" name="Rectangle 5"/>
          <p:cNvSpPr/>
          <p:nvPr/>
        </p:nvSpPr>
        <p:spPr>
          <a:xfrm>
            <a:off x="2246636" y="1148683"/>
            <a:ext cx="6017765" cy="811569"/>
          </a:xfrm>
          <a:prstGeom prst="rect">
            <a:avLst/>
          </a:prstGeom>
        </p:spPr>
        <p:txBody>
          <a:bodyPr wrap="square">
            <a:spAutoFit/>
          </a:bodyPr>
          <a:lstStyle/>
          <a:p>
            <a:pPr>
              <a:lnSpc>
                <a:spcPts val="1300"/>
              </a:lnSpc>
              <a:spcAft>
                <a:spcPts val="650"/>
              </a:spcAft>
            </a:pPr>
            <a:r>
              <a:rPr lang="en-GB" sz="2400" dirty="0">
                <a:ea typeface="Times New Roman" panose="02020603050405020304" pitchFamily="18" charset="0"/>
                <a:cs typeface="Times New Roman" panose="02020603050405020304" pitchFamily="18" charset="0"/>
              </a:rPr>
              <a:t>Copyright of the Royal Mint Museum 2020</a:t>
            </a:r>
          </a:p>
          <a:p>
            <a:pPr>
              <a:lnSpc>
                <a:spcPts val="1300"/>
              </a:lnSpc>
              <a:spcAft>
                <a:spcPts val="650"/>
              </a:spcAft>
            </a:pPr>
            <a:endParaRPr lang="en-GB" sz="2400" dirty="0">
              <a:ea typeface="Times New Roman" panose="02020603050405020304" pitchFamily="18" charset="0"/>
              <a:cs typeface="Times New Roman" panose="02020603050405020304" pitchFamily="18" charset="0"/>
            </a:endParaRPr>
          </a:p>
          <a:p>
            <a:pPr>
              <a:lnSpc>
                <a:spcPts val="1300"/>
              </a:lnSpc>
              <a:spcAft>
                <a:spcPts val="650"/>
              </a:spcAft>
            </a:pPr>
            <a:r>
              <a:rPr lang="en-GB" sz="2400" dirty="0">
                <a:ea typeface="Times New Roman" panose="02020603050405020304" pitchFamily="18" charset="0"/>
                <a:cs typeface="Times New Roman" panose="02020603050405020304" pitchFamily="18" charset="0"/>
              </a:rPr>
              <a:t>www.royalmintmuseum.org.uk</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7405" y="3162612"/>
            <a:ext cx="694349" cy="66180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9608" y="4122318"/>
            <a:ext cx="692857" cy="66037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609" y="5239956"/>
            <a:ext cx="4338505" cy="115693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6999" y="5239956"/>
            <a:ext cx="1247816" cy="1247816"/>
          </a:xfrm>
          <a:prstGeom prst="rect">
            <a:avLst/>
          </a:prstGeom>
        </p:spPr>
      </p:pic>
    </p:spTree>
    <p:extLst>
      <p:ext uri="{BB962C8B-B14F-4D97-AF65-F5344CB8AC3E}">
        <p14:creationId xmlns:p14="http://schemas.microsoft.com/office/powerpoint/2010/main" val="2544965800"/>
      </p:ext>
    </p:extLst>
  </p:cSld>
  <p:clrMapOvr>
    <a:masterClrMapping/>
  </p:clrMapOvr>
  <mc:AlternateContent xmlns:mc="http://schemas.openxmlformats.org/markup-compatibility/2006">
    <mc:Choice xmlns:p14="http://schemas.microsoft.com/office/powerpoint/2010/main" Requires="p14">
      <p:transition spd="slow" p14:dur="2000" advTm="11123"/>
    </mc:Choice>
    <mc:Fallback>
      <p:transition spd="slow" advTm="11123"/>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TotalTime>
  <Words>667</Words>
  <Application>Microsoft Office PowerPoint</Application>
  <PresentationFormat>On-screen Show (4:3)</PresentationFormat>
  <Paragraphs>29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Calibri Light</vt:lpstr>
      <vt:lpstr>Times New Roman</vt:lpstr>
      <vt:lpstr>Office Theme</vt:lpstr>
      <vt:lpstr>Stori degoli arian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Mint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Williams</dc:creator>
  <cp:lastModifiedBy>Susan Sandford</cp:lastModifiedBy>
  <cp:revision>39</cp:revision>
  <dcterms:created xsi:type="dcterms:W3CDTF">2020-11-04T11:26:41Z</dcterms:created>
  <dcterms:modified xsi:type="dcterms:W3CDTF">2020-11-19T10:36:50Z</dcterms:modified>
</cp:coreProperties>
</file>